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56" r:id="rId2"/>
    <p:sldId id="275" r:id="rId3"/>
    <p:sldId id="276" r:id="rId4"/>
    <p:sldId id="277" r:id="rId5"/>
    <p:sldId id="278" r:id="rId6"/>
    <p:sldId id="279" r:id="rId7"/>
    <p:sldId id="280" r:id="rId8"/>
    <p:sldId id="289" r:id="rId9"/>
    <p:sldId id="281" r:id="rId10"/>
    <p:sldId id="282" r:id="rId11"/>
    <p:sldId id="283" r:id="rId12"/>
    <p:sldId id="284" r:id="rId13"/>
    <p:sldId id="285" r:id="rId14"/>
    <p:sldId id="286" r:id="rId15"/>
    <p:sldId id="287" r:id="rId16"/>
    <p:sldId id="288" r:id="rId17"/>
    <p:sldId id="260" r:id="rId18"/>
    <p:sldId id="261" r:id="rId19"/>
    <p:sldId id="262" r:id="rId20"/>
    <p:sldId id="263" r:id="rId21"/>
    <p:sldId id="264" r:id="rId22"/>
    <p:sldId id="265" r:id="rId23"/>
    <p:sldId id="266" r:id="rId24"/>
    <p:sldId id="267" r:id="rId25"/>
    <p:sldId id="268" r:id="rId26"/>
    <p:sldId id="269" r:id="rId27"/>
    <p:sldId id="270" r:id="rId28"/>
    <p:sldId id="271" r:id="rId29"/>
    <p:sldId id="272" r:id="rId30"/>
    <p:sldId id="273" r:id="rId31"/>
    <p:sldId id="27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C7512-852A-4BB8-953B-9ECA6F3CB55E}" type="datetimeFigureOut">
              <a:rPr lang="en-GB" smtClean="0"/>
              <a:t>28/04/2016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6615C8-4F4D-4316-B0F1-FD78779F651E}" type="slidenum">
              <a:rPr lang="en-GB" smtClean="0"/>
              <a:t>‹#›</a:t>
            </a:fld>
            <a:endParaRPr lang="en-GB"/>
          </a:p>
        </p:txBody>
      </p:sp>
    </p:spTree>
    <p:extLst>
      <p:ext uri="{BB962C8B-B14F-4D97-AF65-F5344CB8AC3E}">
        <p14:creationId xmlns:p14="http://schemas.microsoft.com/office/powerpoint/2010/main" val="3279396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29057" indent="-280406" eaLnBrk="0" hangingPunct="0">
              <a:defRPr>
                <a:solidFill>
                  <a:schemeClr val="tx1"/>
                </a:solidFill>
                <a:latin typeface="Garamond" pitchFamily="18" charset="0"/>
                <a:cs typeface="Arial" charset="0"/>
              </a:defRPr>
            </a:lvl2pPr>
            <a:lvl3pPr marL="1121626" indent="-224325" eaLnBrk="0" hangingPunct="0">
              <a:defRPr>
                <a:solidFill>
                  <a:schemeClr val="tx1"/>
                </a:solidFill>
                <a:latin typeface="Garamond" pitchFamily="18" charset="0"/>
                <a:cs typeface="Arial" charset="0"/>
              </a:defRPr>
            </a:lvl3pPr>
            <a:lvl4pPr marL="1570276" indent="-224325" eaLnBrk="0" hangingPunct="0">
              <a:defRPr>
                <a:solidFill>
                  <a:schemeClr val="tx1"/>
                </a:solidFill>
                <a:latin typeface="Garamond" pitchFamily="18" charset="0"/>
                <a:cs typeface="Arial" charset="0"/>
              </a:defRPr>
            </a:lvl4pPr>
            <a:lvl5pPr marL="2018927" indent="-224325" eaLnBrk="0" hangingPunct="0">
              <a:defRPr>
                <a:solidFill>
                  <a:schemeClr val="tx1"/>
                </a:solidFill>
                <a:latin typeface="Garamond" pitchFamily="18" charset="0"/>
                <a:cs typeface="Arial" charset="0"/>
              </a:defRPr>
            </a:lvl5pPr>
            <a:lvl6pPr marL="2467577" indent="-224325" eaLnBrk="0" fontAlgn="base" hangingPunct="0">
              <a:spcBef>
                <a:spcPct val="0"/>
              </a:spcBef>
              <a:spcAft>
                <a:spcPct val="0"/>
              </a:spcAft>
              <a:defRPr>
                <a:solidFill>
                  <a:schemeClr val="tx1"/>
                </a:solidFill>
                <a:latin typeface="Garamond" pitchFamily="18" charset="0"/>
                <a:cs typeface="Arial" charset="0"/>
              </a:defRPr>
            </a:lvl6pPr>
            <a:lvl7pPr marL="2916227" indent="-224325" eaLnBrk="0" fontAlgn="base" hangingPunct="0">
              <a:spcBef>
                <a:spcPct val="0"/>
              </a:spcBef>
              <a:spcAft>
                <a:spcPct val="0"/>
              </a:spcAft>
              <a:defRPr>
                <a:solidFill>
                  <a:schemeClr val="tx1"/>
                </a:solidFill>
                <a:latin typeface="Garamond" pitchFamily="18" charset="0"/>
                <a:cs typeface="Arial" charset="0"/>
              </a:defRPr>
            </a:lvl7pPr>
            <a:lvl8pPr marL="3364878" indent="-224325" eaLnBrk="0" fontAlgn="base" hangingPunct="0">
              <a:spcBef>
                <a:spcPct val="0"/>
              </a:spcBef>
              <a:spcAft>
                <a:spcPct val="0"/>
              </a:spcAft>
              <a:defRPr>
                <a:solidFill>
                  <a:schemeClr val="tx1"/>
                </a:solidFill>
                <a:latin typeface="Garamond" pitchFamily="18" charset="0"/>
                <a:cs typeface="Arial" charset="0"/>
              </a:defRPr>
            </a:lvl8pPr>
            <a:lvl9pPr marL="3813528" indent="-224325"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1861898B-67BC-4A66-9F2F-56AFC065DA4F}" type="slidenum">
              <a:rPr lang="en-GB" altLang="en-US" smtClean="0">
                <a:latin typeface="Arial" charset="0"/>
              </a:rPr>
              <a:pPr eaLnBrk="1" hangingPunct="1"/>
              <a:t>17</a:t>
            </a:fld>
            <a:endParaRPr lang="en-GB" altLang="en-US" smtClean="0">
              <a:latin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we hope this evening will act as a  quick guide to help you understand  the process and elements of this years Key Stage 2 SATs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29057" indent="-280406" eaLnBrk="0" hangingPunct="0">
              <a:defRPr>
                <a:solidFill>
                  <a:schemeClr val="tx1"/>
                </a:solidFill>
                <a:latin typeface="Garamond" pitchFamily="18" charset="0"/>
                <a:cs typeface="Arial" charset="0"/>
              </a:defRPr>
            </a:lvl2pPr>
            <a:lvl3pPr marL="1121626" indent="-224325" eaLnBrk="0" hangingPunct="0">
              <a:defRPr>
                <a:solidFill>
                  <a:schemeClr val="tx1"/>
                </a:solidFill>
                <a:latin typeface="Garamond" pitchFamily="18" charset="0"/>
                <a:cs typeface="Arial" charset="0"/>
              </a:defRPr>
            </a:lvl3pPr>
            <a:lvl4pPr marL="1570276" indent="-224325" eaLnBrk="0" hangingPunct="0">
              <a:defRPr>
                <a:solidFill>
                  <a:schemeClr val="tx1"/>
                </a:solidFill>
                <a:latin typeface="Garamond" pitchFamily="18" charset="0"/>
                <a:cs typeface="Arial" charset="0"/>
              </a:defRPr>
            </a:lvl4pPr>
            <a:lvl5pPr marL="2018927" indent="-224325" eaLnBrk="0" hangingPunct="0">
              <a:defRPr>
                <a:solidFill>
                  <a:schemeClr val="tx1"/>
                </a:solidFill>
                <a:latin typeface="Garamond" pitchFamily="18" charset="0"/>
                <a:cs typeface="Arial" charset="0"/>
              </a:defRPr>
            </a:lvl5pPr>
            <a:lvl6pPr marL="2467577" indent="-224325" eaLnBrk="0" fontAlgn="base" hangingPunct="0">
              <a:spcBef>
                <a:spcPct val="0"/>
              </a:spcBef>
              <a:spcAft>
                <a:spcPct val="0"/>
              </a:spcAft>
              <a:defRPr>
                <a:solidFill>
                  <a:schemeClr val="tx1"/>
                </a:solidFill>
                <a:latin typeface="Garamond" pitchFamily="18" charset="0"/>
                <a:cs typeface="Arial" charset="0"/>
              </a:defRPr>
            </a:lvl6pPr>
            <a:lvl7pPr marL="2916227" indent="-224325" eaLnBrk="0" fontAlgn="base" hangingPunct="0">
              <a:spcBef>
                <a:spcPct val="0"/>
              </a:spcBef>
              <a:spcAft>
                <a:spcPct val="0"/>
              </a:spcAft>
              <a:defRPr>
                <a:solidFill>
                  <a:schemeClr val="tx1"/>
                </a:solidFill>
                <a:latin typeface="Garamond" pitchFamily="18" charset="0"/>
                <a:cs typeface="Arial" charset="0"/>
              </a:defRPr>
            </a:lvl7pPr>
            <a:lvl8pPr marL="3364878" indent="-224325" eaLnBrk="0" fontAlgn="base" hangingPunct="0">
              <a:spcBef>
                <a:spcPct val="0"/>
              </a:spcBef>
              <a:spcAft>
                <a:spcPct val="0"/>
              </a:spcAft>
              <a:defRPr>
                <a:solidFill>
                  <a:schemeClr val="tx1"/>
                </a:solidFill>
                <a:latin typeface="Garamond" pitchFamily="18" charset="0"/>
                <a:cs typeface="Arial" charset="0"/>
              </a:defRPr>
            </a:lvl8pPr>
            <a:lvl9pPr marL="3813528" indent="-224325"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C666AC60-34F4-4BB7-B46B-D582D836BDAC}" type="slidenum">
              <a:rPr lang="en-GB" altLang="en-US" smtClean="0">
                <a:latin typeface="Arial" charset="0"/>
              </a:rPr>
              <a:pPr eaLnBrk="1" hangingPunct="1"/>
              <a:t>26</a:t>
            </a:fld>
            <a:endParaRPr lang="en-GB" alt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29057" indent="-280406" eaLnBrk="0" hangingPunct="0">
              <a:defRPr>
                <a:solidFill>
                  <a:schemeClr val="tx1"/>
                </a:solidFill>
                <a:latin typeface="Garamond" pitchFamily="18" charset="0"/>
                <a:cs typeface="Arial" charset="0"/>
              </a:defRPr>
            </a:lvl2pPr>
            <a:lvl3pPr marL="1121626" indent="-224325" eaLnBrk="0" hangingPunct="0">
              <a:defRPr>
                <a:solidFill>
                  <a:schemeClr val="tx1"/>
                </a:solidFill>
                <a:latin typeface="Garamond" pitchFamily="18" charset="0"/>
                <a:cs typeface="Arial" charset="0"/>
              </a:defRPr>
            </a:lvl3pPr>
            <a:lvl4pPr marL="1570276" indent="-224325" eaLnBrk="0" hangingPunct="0">
              <a:defRPr>
                <a:solidFill>
                  <a:schemeClr val="tx1"/>
                </a:solidFill>
                <a:latin typeface="Garamond" pitchFamily="18" charset="0"/>
                <a:cs typeface="Arial" charset="0"/>
              </a:defRPr>
            </a:lvl4pPr>
            <a:lvl5pPr marL="2018927" indent="-224325" eaLnBrk="0" hangingPunct="0">
              <a:defRPr>
                <a:solidFill>
                  <a:schemeClr val="tx1"/>
                </a:solidFill>
                <a:latin typeface="Garamond" pitchFamily="18" charset="0"/>
                <a:cs typeface="Arial" charset="0"/>
              </a:defRPr>
            </a:lvl5pPr>
            <a:lvl6pPr marL="2467577" indent="-224325" eaLnBrk="0" fontAlgn="base" hangingPunct="0">
              <a:spcBef>
                <a:spcPct val="0"/>
              </a:spcBef>
              <a:spcAft>
                <a:spcPct val="0"/>
              </a:spcAft>
              <a:defRPr>
                <a:solidFill>
                  <a:schemeClr val="tx1"/>
                </a:solidFill>
                <a:latin typeface="Garamond" pitchFamily="18" charset="0"/>
                <a:cs typeface="Arial" charset="0"/>
              </a:defRPr>
            </a:lvl6pPr>
            <a:lvl7pPr marL="2916227" indent="-224325" eaLnBrk="0" fontAlgn="base" hangingPunct="0">
              <a:spcBef>
                <a:spcPct val="0"/>
              </a:spcBef>
              <a:spcAft>
                <a:spcPct val="0"/>
              </a:spcAft>
              <a:defRPr>
                <a:solidFill>
                  <a:schemeClr val="tx1"/>
                </a:solidFill>
                <a:latin typeface="Garamond" pitchFamily="18" charset="0"/>
                <a:cs typeface="Arial" charset="0"/>
              </a:defRPr>
            </a:lvl7pPr>
            <a:lvl8pPr marL="3364878" indent="-224325" eaLnBrk="0" fontAlgn="base" hangingPunct="0">
              <a:spcBef>
                <a:spcPct val="0"/>
              </a:spcBef>
              <a:spcAft>
                <a:spcPct val="0"/>
              </a:spcAft>
              <a:defRPr>
                <a:solidFill>
                  <a:schemeClr val="tx1"/>
                </a:solidFill>
                <a:latin typeface="Garamond" pitchFamily="18" charset="0"/>
                <a:cs typeface="Arial" charset="0"/>
              </a:defRPr>
            </a:lvl8pPr>
            <a:lvl9pPr marL="3813528" indent="-224325"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62CD5BAF-B338-4627-A939-4413661ECDD7}" type="slidenum">
              <a:rPr lang="en-GB" altLang="en-US" smtClean="0">
                <a:latin typeface="Arial" charset="0"/>
              </a:rPr>
              <a:pPr eaLnBrk="1" hangingPunct="1"/>
              <a:t>27</a:t>
            </a:fld>
            <a:endParaRPr lang="en-GB" alt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29057" indent="-280406" eaLnBrk="0" hangingPunct="0">
              <a:defRPr>
                <a:solidFill>
                  <a:schemeClr val="tx1"/>
                </a:solidFill>
                <a:latin typeface="Garamond" pitchFamily="18" charset="0"/>
                <a:cs typeface="Arial" charset="0"/>
              </a:defRPr>
            </a:lvl2pPr>
            <a:lvl3pPr marL="1121626" indent="-224325" eaLnBrk="0" hangingPunct="0">
              <a:defRPr>
                <a:solidFill>
                  <a:schemeClr val="tx1"/>
                </a:solidFill>
                <a:latin typeface="Garamond" pitchFamily="18" charset="0"/>
                <a:cs typeface="Arial" charset="0"/>
              </a:defRPr>
            </a:lvl3pPr>
            <a:lvl4pPr marL="1570276" indent="-224325" eaLnBrk="0" hangingPunct="0">
              <a:defRPr>
                <a:solidFill>
                  <a:schemeClr val="tx1"/>
                </a:solidFill>
                <a:latin typeface="Garamond" pitchFamily="18" charset="0"/>
                <a:cs typeface="Arial" charset="0"/>
              </a:defRPr>
            </a:lvl4pPr>
            <a:lvl5pPr marL="2018927" indent="-224325" eaLnBrk="0" hangingPunct="0">
              <a:defRPr>
                <a:solidFill>
                  <a:schemeClr val="tx1"/>
                </a:solidFill>
                <a:latin typeface="Garamond" pitchFamily="18" charset="0"/>
                <a:cs typeface="Arial" charset="0"/>
              </a:defRPr>
            </a:lvl5pPr>
            <a:lvl6pPr marL="2467577" indent="-224325" eaLnBrk="0" fontAlgn="base" hangingPunct="0">
              <a:spcBef>
                <a:spcPct val="0"/>
              </a:spcBef>
              <a:spcAft>
                <a:spcPct val="0"/>
              </a:spcAft>
              <a:defRPr>
                <a:solidFill>
                  <a:schemeClr val="tx1"/>
                </a:solidFill>
                <a:latin typeface="Garamond" pitchFamily="18" charset="0"/>
                <a:cs typeface="Arial" charset="0"/>
              </a:defRPr>
            </a:lvl6pPr>
            <a:lvl7pPr marL="2916227" indent="-224325" eaLnBrk="0" fontAlgn="base" hangingPunct="0">
              <a:spcBef>
                <a:spcPct val="0"/>
              </a:spcBef>
              <a:spcAft>
                <a:spcPct val="0"/>
              </a:spcAft>
              <a:defRPr>
                <a:solidFill>
                  <a:schemeClr val="tx1"/>
                </a:solidFill>
                <a:latin typeface="Garamond" pitchFamily="18" charset="0"/>
                <a:cs typeface="Arial" charset="0"/>
              </a:defRPr>
            </a:lvl7pPr>
            <a:lvl8pPr marL="3364878" indent="-224325" eaLnBrk="0" fontAlgn="base" hangingPunct="0">
              <a:spcBef>
                <a:spcPct val="0"/>
              </a:spcBef>
              <a:spcAft>
                <a:spcPct val="0"/>
              </a:spcAft>
              <a:defRPr>
                <a:solidFill>
                  <a:schemeClr val="tx1"/>
                </a:solidFill>
                <a:latin typeface="Garamond" pitchFamily="18" charset="0"/>
                <a:cs typeface="Arial" charset="0"/>
              </a:defRPr>
            </a:lvl8pPr>
            <a:lvl9pPr marL="3813528" indent="-224325"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EEC9652F-6336-4B8B-882D-5D5970EC813F}" type="slidenum">
              <a:rPr lang="en-GB" altLang="en-US" smtClean="0">
                <a:latin typeface="Arial" charset="0"/>
              </a:rPr>
              <a:pPr eaLnBrk="1" hangingPunct="1"/>
              <a:t>28</a:t>
            </a:fld>
            <a:endParaRPr lang="en-GB" alt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29057" indent="-280406" eaLnBrk="0" hangingPunct="0">
              <a:defRPr>
                <a:solidFill>
                  <a:schemeClr val="tx1"/>
                </a:solidFill>
                <a:latin typeface="Garamond" pitchFamily="18" charset="0"/>
                <a:cs typeface="Arial" charset="0"/>
              </a:defRPr>
            </a:lvl2pPr>
            <a:lvl3pPr marL="1121626" indent="-224325" eaLnBrk="0" hangingPunct="0">
              <a:defRPr>
                <a:solidFill>
                  <a:schemeClr val="tx1"/>
                </a:solidFill>
                <a:latin typeface="Garamond" pitchFamily="18" charset="0"/>
                <a:cs typeface="Arial" charset="0"/>
              </a:defRPr>
            </a:lvl3pPr>
            <a:lvl4pPr marL="1570276" indent="-224325" eaLnBrk="0" hangingPunct="0">
              <a:defRPr>
                <a:solidFill>
                  <a:schemeClr val="tx1"/>
                </a:solidFill>
                <a:latin typeface="Garamond" pitchFamily="18" charset="0"/>
                <a:cs typeface="Arial" charset="0"/>
              </a:defRPr>
            </a:lvl4pPr>
            <a:lvl5pPr marL="2018927" indent="-224325" eaLnBrk="0" hangingPunct="0">
              <a:defRPr>
                <a:solidFill>
                  <a:schemeClr val="tx1"/>
                </a:solidFill>
                <a:latin typeface="Garamond" pitchFamily="18" charset="0"/>
                <a:cs typeface="Arial" charset="0"/>
              </a:defRPr>
            </a:lvl5pPr>
            <a:lvl6pPr marL="2467577" indent="-224325" eaLnBrk="0" fontAlgn="base" hangingPunct="0">
              <a:spcBef>
                <a:spcPct val="0"/>
              </a:spcBef>
              <a:spcAft>
                <a:spcPct val="0"/>
              </a:spcAft>
              <a:defRPr>
                <a:solidFill>
                  <a:schemeClr val="tx1"/>
                </a:solidFill>
                <a:latin typeface="Garamond" pitchFamily="18" charset="0"/>
                <a:cs typeface="Arial" charset="0"/>
              </a:defRPr>
            </a:lvl6pPr>
            <a:lvl7pPr marL="2916227" indent="-224325" eaLnBrk="0" fontAlgn="base" hangingPunct="0">
              <a:spcBef>
                <a:spcPct val="0"/>
              </a:spcBef>
              <a:spcAft>
                <a:spcPct val="0"/>
              </a:spcAft>
              <a:defRPr>
                <a:solidFill>
                  <a:schemeClr val="tx1"/>
                </a:solidFill>
                <a:latin typeface="Garamond" pitchFamily="18" charset="0"/>
                <a:cs typeface="Arial" charset="0"/>
              </a:defRPr>
            </a:lvl7pPr>
            <a:lvl8pPr marL="3364878" indent="-224325" eaLnBrk="0" fontAlgn="base" hangingPunct="0">
              <a:spcBef>
                <a:spcPct val="0"/>
              </a:spcBef>
              <a:spcAft>
                <a:spcPct val="0"/>
              </a:spcAft>
              <a:defRPr>
                <a:solidFill>
                  <a:schemeClr val="tx1"/>
                </a:solidFill>
                <a:latin typeface="Garamond" pitchFamily="18" charset="0"/>
                <a:cs typeface="Arial" charset="0"/>
              </a:defRPr>
            </a:lvl8pPr>
            <a:lvl9pPr marL="3813528" indent="-224325"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49147125-FB18-49C1-8C87-9E2DA4884C97}" type="slidenum">
              <a:rPr lang="en-GB" altLang="en-US" smtClean="0">
                <a:latin typeface="Arial" charset="0"/>
              </a:rPr>
              <a:pPr eaLnBrk="1" hangingPunct="1"/>
              <a:t>29</a:t>
            </a:fld>
            <a:endParaRPr lang="en-GB" alt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29057" indent="-280406" eaLnBrk="0" hangingPunct="0">
              <a:defRPr>
                <a:solidFill>
                  <a:schemeClr val="tx1"/>
                </a:solidFill>
                <a:latin typeface="Garamond" pitchFamily="18" charset="0"/>
                <a:cs typeface="Arial" charset="0"/>
              </a:defRPr>
            </a:lvl2pPr>
            <a:lvl3pPr marL="1121626" indent="-224325" eaLnBrk="0" hangingPunct="0">
              <a:defRPr>
                <a:solidFill>
                  <a:schemeClr val="tx1"/>
                </a:solidFill>
                <a:latin typeface="Garamond" pitchFamily="18" charset="0"/>
                <a:cs typeface="Arial" charset="0"/>
              </a:defRPr>
            </a:lvl3pPr>
            <a:lvl4pPr marL="1570276" indent="-224325" eaLnBrk="0" hangingPunct="0">
              <a:defRPr>
                <a:solidFill>
                  <a:schemeClr val="tx1"/>
                </a:solidFill>
                <a:latin typeface="Garamond" pitchFamily="18" charset="0"/>
                <a:cs typeface="Arial" charset="0"/>
              </a:defRPr>
            </a:lvl4pPr>
            <a:lvl5pPr marL="2018927" indent="-224325" eaLnBrk="0" hangingPunct="0">
              <a:defRPr>
                <a:solidFill>
                  <a:schemeClr val="tx1"/>
                </a:solidFill>
                <a:latin typeface="Garamond" pitchFamily="18" charset="0"/>
                <a:cs typeface="Arial" charset="0"/>
              </a:defRPr>
            </a:lvl5pPr>
            <a:lvl6pPr marL="2467577" indent="-224325" eaLnBrk="0" fontAlgn="base" hangingPunct="0">
              <a:spcBef>
                <a:spcPct val="0"/>
              </a:spcBef>
              <a:spcAft>
                <a:spcPct val="0"/>
              </a:spcAft>
              <a:defRPr>
                <a:solidFill>
                  <a:schemeClr val="tx1"/>
                </a:solidFill>
                <a:latin typeface="Garamond" pitchFamily="18" charset="0"/>
                <a:cs typeface="Arial" charset="0"/>
              </a:defRPr>
            </a:lvl6pPr>
            <a:lvl7pPr marL="2916227" indent="-224325" eaLnBrk="0" fontAlgn="base" hangingPunct="0">
              <a:spcBef>
                <a:spcPct val="0"/>
              </a:spcBef>
              <a:spcAft>
                <a:spcPct val="0"/>
              </a:spcAft>
              <a:defRPr>
                <a:solidFill>
                  <a:schemeClr val="tx1"/>
                </a:solidFill>
                <a:latin typeface="Garamond" pitchFamily="18" charset="0"/>
                <a:cs typeface="Arial" charset="0"/>
              </a:defRPr>
            </a:lvl7pPr>
            <a:lvl8pPr marL="3364878" indent="-224325" eaLnBrk="0" fontAlgn="base" hangingPunct="0">
              <a:spcBef>
                <a:spcPct val="0"/>
              </a:spcBef>
              <a:spcAft>
                <a:spcPct val="0"/>
              </a:spcAft>
              <a:defRPr>
                <a:solidFill>
                  <a:schemeClr val="tx1"/>
                </a:solidFill>
                <a:latin typeface="Garamond" pitchFamily="18" charset="0"/>
                <a:cs typeface="Arial" charset="0"/>
              </a:defRPr>
            </a:lvl8pPr>
            <a:lvl9pPr marL="3813528" indent="-224325"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A19DC3FE-9A4B-4E7F-8A19-A40821FE22CE}" type="slidenum">
              <a:rPr lang="en-GB" altLang="en-US" smtClean="0">
                <a:latin typeface="Arial" charset="0"/>
              </a:rPr>
              <a:pPr eaLnBrk="1" hangingPunct="1"/>
              <a:t>30</a:t>
            </a:fld>
            <a:endParaRPr lang="en-GB" alt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29057" indent="-280406" eaLnBrk="0" hangingPunct="0">
              <a:defRPr>
                <a:solidFill>
                  <a:schemeClr val="tx1"/>
                </a:solidFill>
                <a:latin typeface="Garamond" pitchFamily="18" charset="0"/>
                <a:cs typeface="Arial" charset="0"/>
              </a:defRPr>
            </a:lvl2pPr>
            <a:lvl3pPr marL="1121626" indent="-224325" eaLnBrk="0" hangingPunct="0">
              <a:defRPr>
                <a:solidFill>
                  <a:schemeClr val="tx1"/>
                </a:solidFill>
                <a:latin typeface="Garamond" pitchFamily="18" charset="0"/>
                <a:cs typeface="Arial" charset="0"/>
              </a:defRPr>
            </a:lvl3pPr>
            <a:lvl4pPr marL="1570276" indent="-224325" eaLnBrk="0" hangingPunct="0">
              <a:defRPr>
                <a:solidFill>
                  <a:schemeClr val="tx1"/>
                </a:solidFill>
                <a:latin typeface="Garamond" pitchFamily="18" charset="0"/>
                <a:cs typeface="Arial" charset="0"/>
              </a:defRPr>
            </a:lvl4pPr>
            <a:lvl5pPr marL="2018927" indent="-224325" eaLnBrk="0" hangingPunct="0">
              <a:defRPr>
                <a:solidFill>
                  <a:schemeClr val="tx1"/>
                </a:solidFill>
                <a:latin typeface="Garamond" pitchFamily="18" charset="0"/>
                <a:cs typeface="Arial" charset="0"/>
              </a:defRPr>
            </a:lvl5pPr>
            <a:lvl6pPr marL="2467577" indent="-224325" eaLnBrk="0" fontAlgn="base" hangingPunct="0">
              <a:spcBef>
                <a:spcPct val="0"/>
              </a:spcBef>
              <a:spcAft>
                <a:spcPct val="0"/>
              </a:spcAft>
              <a:defRPr>
                <a:solidFill>
                  <a:schemeClr val="tx1"/>
                </a:solidFill>
                <a:latin typeface="Garamond" pitchFamily="18" charset="0"/>
                <a:cs typeface="Arial" charset="0"/>
              </a:defRPr>
            </a:lvl6pPr>
            <a:lvl7pPr marL="2916227" indent="-224325" eaLnBrk="0" fontAlgn="base" hangingPunct="0">
              <a:spcBef>
                <a:spcPct val="0"/>
              </a:spcBef>
              <a:spcAft>
                <a:spcPct val="0"/>
              </a:spcAft>
              <a:defRPr>
                <a:solidFill>
                  <a:schemeClr val="tx1"/>
                </a:solidFill>
                <a:latin typeface="Garamond" pitchFamily="18" charset="0"/>
                <a:cs typeface="Arial" charset="0"/>
              </a:defRPr>
            </a:lvl7pPr>
            <a:lvl8pPr marL="3364878" indent="-224325" eaLnBrk="0" fontAlgn="base" hangingPunct="0">
              <a:spcBef>
                <a:spcPct val="0"/>
              </a:spcBef>
              <a:spcAft>
                <a:spcPct val="0"/>
              </a:spcAft>
              <a:defRPr>
                <a:solidFill>
                  <a:schemeClr val="tx1"/>
                </a:solidFill>
                <a:latin typeface="Garamond" pitchFamily="18" charset="0"/>
                <a:cs typeface="Arial" charset="0"/>
              </a:defRPr>
            </a:lvl8pPr>
            <a:lvl9pPr marL="3813528" indent="-224325"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CD598C51-EF39-4CD6-AF74-AB8F50CAF898}" type="slidenum">
              <a:rPr lang="en-GB" altLang="en-US" smtClean="0">
                <a:latin typeface="Arial" charset="0"/>
              </a:rPr>
              <a:pPr eaLnBrk="1" hangingPunct="1"/>
              <a:t>31</a:t>
            </a:fld>
            <a:endParaRPr lang="en-GB"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29057" indent="-280406" eaLnBrk="0" hangingPunct="0">
              <a:defRPr>
                <a:solidFill>
                  <a:schemeClr val="tx1"/>
                </a:solidFill>
                <a:latin typeface="Garamond" pitchFamily="18" charset="0"/>
                <a:cs typeface="Arial" charset="0"/>
              </a:defRPr>
            </a:lvl2pPr>
            <a:lvl3pPr marL="1121626" indent="-224325" eaLnBrk="0" hangingPunct="0">
              <a:defRPr>
                <a:solidFill>
                  <a:schemeClr val="tx1"/>
                </a:solidFill>
                <a:latin typeface="Garamond" pitchFamily="18" charset="0"/>
                <a:cs typeface="Arial" charset="0"/>
              </a:defRPr>
            </a:lvl3pPr>
            <a:lvl4pPr marL="1570276" indent="-224325" eaLnBrk="0" hangingPunct="0">
              <a:defRPr>
                <a:solidFill>
                  <a:schemeClr val="tx1"/>
                </a:solidFill>
                <a:latin typeface="Garamond" pitchFamily="18" charset="0"/>
                <a:cs typeface="Arial" charset="0"/>
              </a:defRPr>
            </a:lvl4pPr>
            <a:lvl5pPr marL="2018927" indent="-224325" eaLnBrk="0" hangingPunct="0">
              <a:defRPr>
                <a:solidFill>
                  <a:schemeClr val="tx1"/>
                </a:solidFill>
                <a:latin typeface="Garamond" pitchFamily="18" charset="0"/>
                <a:cs typeface="Arial" charset="0"/>
              </a:defRPr>
            </a:lvl5pPr>
            <a:lvl6pPr marL="2467577" indent="-224325" eaLnBrk="0" fontAlgn="base" hangingPunct="0">
              <a:spcBef>
                <a:spcPct val="0"/>
              </a:spcBef>
              <a:spcAft>
                <a:spcPct val="0"/>
              </a:spcAft>
              <a:defRPr>
                <a:solidFill>
                  <a:schemeClr val="tx1"/>
                </a:solidFill>
                <a:latin typeface="Garamond" pitchFamily="18" charset="0"/>
                <a:cs typeface="Arial" charset="0"/>
              </a:defRPr>
            </a:lvl6pPr>
            <a:lvl7pPr marL="2916227" indent="-224325" eaLnBrk="0" fontAlgn="base" hangingPunct="0">
              <a:spcBef>
                <a:spcPct val="0"/>
              </a:spcBef>
              <a:spcAft>
                <a:spcPct val="0"/>
              </a:spcAft>
              <a:defRPr>
                <a:solidFill>
                  <a:schemeClr val="tx1"/>
                </a:solidFill>
                <a:latin typeface="Garamond" pitchFamily="18" charset="0"/>
                <a:cs typeface="Arial" charset="0"/>
              </a:defRPr>
            </a:lvl7pPr>
            <a:lvl8pPr marL="3364878" indent="-224325" eaLnBrk="0" fontAlgn="base" hangingPunct="0">
              <a:spcBef>
                <a:spcPct val="0"/>
              </a:spcBef>
              <a:spcAft>
                <a:spcPct val="0"/>
              </a:spcAft>
              <a:defRPr>
                <a:solidFill>
                  <a:schemeClr val="tx1"/>
                </a:solidFill>
                <a:latin typeface="Garamond" pitchFamily="18" charset="0"/>
                <a:cs typeface="Arial" charset="0"/>
              </a:defRPr>
            </a:lvl8pPr>
            <a:lvl9pPr marL="3813528" indent="-224325"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AFA43676-D15A-40E8-B6CA-66D5973B7983}" type="slidenum">
              <a:rPr lang="en-GB" altLang="en-US" smtClean="0">
                <a:latin typeface="Arial" charset="0"/>
              </a:rPr>
              <a:pPr eaLnBrk="1" hangingPunct="1"/>
              <a:t>18</a:t>
            </a:fld>
            <a:endParaRPr lang="en-GB"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29057" indent="-280406" eaLnBrk="0" hangingPunct="0">
              <a:defRPr>
                <a:solidFill>
                  <a:schemeClr val="tx1"/>
                </a:solidFill>
                <a:latin typeface="Garamond" pitchFamily="18" charset="0"/>
                <a:cs typeface="Arial" charset="0"/>
              </a:defRPr>
            </a:lvl2pPr>
            <a:lvl3pPr marL="1121626" indent="-224325" eaLnBrk="0" hangingPunct="0">
              <a:defRPr>
                <a:solidFill>
                  <a:schemeClr val="tx1"/>
                </a:solidFill>
                <a:latin typeface="Garamond" pitchFamily="18" charset="0"/>
                <a:cs typeface="Arial" charset="0"/>
              </a:defRPr>
            </a:lvl3pPr>
            <a:lvl4pPr marL="1570276" indent="-224325" eaLnBrk="0" hangingPunct="0">
              <a:defRPr>
                <a:solidFill>
                  <a:schemeClr val="tx1"/>
                </a:solidFill>
                <a:latin typeface="Garamond" pitchFamily="18" charset="0"/>
                <a:cs typeface="Arial" charset="0"/>
              </a:defRPr>
            </a:lvl4pPr>
            <a:lvl5pPr marL="2018927" indent="-224325" eaLnBrk="0" hangingPunct="0">
              <a:defRPr>
                <a:solidFill>
                  <a:schemeClr val="tx1"/>
                </a:solidFill>
                <a:latin typeface="Garamond" pitchFamily="18" charset="0"/>
                <a:cs typeface="Arial" charset="0"/>
              </a:defRPr>
            </a:lvl5pPr>
            <a:lvl6pPr marL="2467577" indent="-224325" eaLnBrk="0" fontAlgn="base" hangingPunct="0">
              <a:spcBef>
                <a:spcPct val="0"/>
              </a:spcBef>
              <a:spcAft>
                <a:spcPct val="0"/>
              </a:spcAft>
              <a:defRPr>
                <a:solidFill>
                  <a:schemeClr val="tx1"/>
                </a:solidFill>
                <a:latin typeface="Garamond" pitchFamily="18" charset="0"/>
                <a:cs typeface="Arial" charset="0"/>
              </a:defRPr>
            </a:lvl6pPr>
            <a:lvl7pPr marL="2916227" indent="-224325" eaLnBrk="0" fontAlgn="base" hangingPunct="0">
              <a:spcBef>
                <a:spcPct val="0"/>
              </a:spcBef>
              <a:spcAft>
                <a:spcPct val="0"/>
              </a:spcAft>
              <a:defRPr>
                <a:solidFill>
                  <a:schemeClr val="tx1"/>
                </a:solidFill>
                <a:latin typeface="Garamond" pitchFamily="18" charset="0"/>
                <a:cs typeface="Arial" charset="0"/>
              </a:defRPr>
            </a:lvl7pPr>
            <a:lvl8pPr marL="3364878" indent="-224325" eaLnBrk="0" fontAlgn="base" hangingPunct="0">
              <a:spcBef>
                <a:spcPct val="0"/>
              </a:spcBef>
              <a:spcAft>
                <a:spcPct val="0"/>
              </a:spcAft>
              <a:defRPr>
                <a:solidFill>
                  <a:schemeClr val="tx1"/>
                </a:solidFill>
                <a:latin typeface="Garamond" pitchFamily="18" charset="0"/>
                <a:cs typeface="Arial" charset="0"/>
              </a:defRPr>
            </a:lvl8pPr>
            <a:lvl9pPr marL="3813528" indent="-224325"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25ABC1BB-DAA3-46C9-A97E-6857A5618A00}" type="slidenum">
              <a:rPr lang="en-GB" altLang="en-US" smtClean="0">
                <a:latin typeface="Arial" charset="0"/>
              </a:rPr>
              <a:pPr eaLnBrk="1" hangingPunct="1"/>
              <a:t>19</a:t>
            </a:fld>
            <a:endParaRPr lang="en-GB" alt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29057" indent="-280406" eaLnBrk="0" hangingPunct="0">
              <a:defRPr>
                <a:solidFill>
                  <a:schemeClr val="tx1"/>
                </a:solidFill>
                <a:latin typeface="Garamond" pitchFamily="18" charset="0"/>
                <a:cs typeface="Arial" charset="0"/>
              </a:defRPr>
            </a:lvl2pPr>
            <a:lvl3pPr marL="1121626" indent="-224325" eaLnBrk="0" hangingPunct="0">
              <a:defRPr>
                <a:solidFill>
                  <a:schemeClr val="tx1"/>
                </a:solidFill>
                <a:latin typeface="Garamond" pitchFamily="18" charset="0"/>
                <a:cs typeface="Arial" charset="0"/>
              </a:defRPr>
            </a:lvl3pPr>
            <a:lvl4pPr marL="1570276" indent="-224325" eaLnBrk="0" hangingPunct="0">
              <a:defRPr>
                <a:solidFill>
                  <a:schemeClr val="tx1"/>
                </a:solidFill>
                <a:latin typeface="Garamond" pitchFamily="18" charset="0"/>
                <a:cs typeface="Arial" charset="0"/>
              </a:defRPr>
            </a:lvl4pPr>
            <a:lvl5pPr marL="2018927" indent="-224325" eaLnBrk="0" hangingPunct="0">
              <a:defRPr>
                <a:solidFill>
                  <a:schemeClr val="tx1"/>
                </a:solidFill>
                <a:latin typeface="Garamond" pitchFamily="18" charset="0"/>
                <a:cs typeface="Arial" charset="0"/>
              </a:defRPr>
            </a:lvl5pPr>
            <a:lvl6pPr marL="2467577" indent="-224325" eaLnBrk="0" fontAlgn="base" hangingPunct="0">
              <a:spcBef>
                <a:spcPct val="0"/>
              </a:spcBef>
              <a:spcAft>
                <a:spcPct val="0"/>
              </a:spcAft>
              <a:defRPr>
                <a:solidFill>
                  <a:schemeClr val="tx1"/>
                </a:solidFill>
                <a:latin typeface="Garamond" pitchFamily="18" charset="0"/>
                <a:cs typeface="Arial" charset="0"/>
              </a:defRPr>
            </a:lvl6pPr>
            <a:lvl7pPr marL="2916227" indent="-224325" eaLnBrk="0" fontAlgn="base" hangingPunct="0">
              <a:spcBef>
                <a:spcPct val="0"/>
              </a:spcBef>
              <a:spcAft>
                <a:spcPct val="0"/>
              </a:spcAft>
              <a:defRPr>
                <a:solidFill>
                  <a:schemeClr val="tx1"/>
                </a:solidFill>
                <a:latin typeface="Garamond" pitchFamily="18" charset="0"/>
                <a:cs typeface="Arial" charset="0"/>
              </a:defRPr>
            </a:lvl7pPr>
            <a:lvl8pPr marL="3364878" indent="-224325" eaLnBrk="0" fontAlgn="base" hangingPunct="0">
              <a:spcBef>
                <a:spcPct val="0"/>
              </a:spcBef>
              <a:spcAft>
                <a:spcPct val="0"/>
              </a:spcAft>
              <a:defRPr>
                <a:solidFill>
                  <a:schemeClr val="tx1"/>
                </a:solidFill>
                <a:latin typeface="Garamond" pitchFamily="18" charset="0"/>
                <a:cs typeface="Arial" charset="0"/>
              </a:defRPr>
            </a:lvl8pPr>
            <a:lvl9pPr marL="3813528" indent="-224325"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B779C536-DAB4-4B67-A2CC-CE5DA43077E7}" type="slidenum">
              <a:rPr lang="en-GB" altLang="en-US" smtClean="0">
                <a:latin typeface="Arial" charset="0"/>
              </a:rPr>
              <a:pPr eaLnBrk="1" hangingPunct="1"/>
              <a:t>20</a:t>
            </a:fld>
            <a:endParaRPr lang="en-GB" alt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29057" indent="-280406" eaLnBrk="0" hangingPunct="0">
              <a:defRPr>
                <a:solidFill>
                  <a:schemeClr val="tx1"/>
                </a:solidFill>
                <a:latin typeface="Garamond" pitchFamily="18" charset="0"/>
                <a:cs typeface="Arial" charset="0"/>
              </a:defRPr>
            </a:lvl2pPr>
            <a:lvl3pPr marL="1121626" indent="-224325" eaLnBrk="0" hangingPunct="0">
              <a:defRPr>
                <a:solidFill>
                  <a:schemeClr val="tx1"/>
                </a:solidFill>
                <a:latin typeface="Garamond" pitchFamily="18" charset="0"/>
                <a:cs typeface="Arial" charset="0"/>
              </a:defRPr>
            </a:lvl3pPr>
            <a:lvl4pPr marL="1570276" indent="-224325" eaLnBrk="0" hangingPunct="0">
              <a:defRPr>
                <a:solidFill>
                  <a:schemeClr val="tx1"/>
                </a:solidFill>
                <a:latin typeface="Garamond" pitchFamily="18" charset="0"/>
                <a:cs typeface="Arial" charset="0"/>
              </a:defRPr>
            </a:lvl4pPr>
            <a:lvl5pPr marL="2018927" indent="-224325" eaLnBrk="0" hangingPunct="0">
              <a:defRPr>
                <a:solidFill>
                  <a:schemeClr val="tx1"/>
                </a:solidFill>
                <a:latin typeface="Garamond" pitchFamily="18" charset="0"/>
                <a:cs typeface="Arial" charset="0"/>
              </a:defRPr>
            </a:lvl5pPr>
            <a:lvl6pPr marL="2467577" indent="-224325" eaLnBrk="0" fontAlgn="base" hangingPunct="0">
              <a:spcBef>
                <a:spcPct val="0"/>
              </a:spcBef>
              <a:spcAft>
                <a:spcPct val="0"/>
              </a:spcAft>
              <a:defRPr>
                <a:solidFill>
                  <a:schemeClr val="tx1"/>
                </a:solidFill>
                <a:latin typeface="Garamond" pitchFamily="18" charset="0"/>
                <a:cs typeface="Arial" charset="0"/>
              </a:defRPr>
            </a:lvl6pPr>
            <a:lvl7pPr marL="2916227" indent="-224325" eaLnBrk="0" fontAlgn="base" hangingPunct="0">
              <a:spcBef>
                <a:spcPct val="0"/>
              </a:spcBef>
              <a:spcAft>
                <a:spcPct val="0"/>
              </a:spcAft>
              <a:defRPr>
                <a:solidFill>
                  <a:schemeClr val="tx1"/>
                </a:solidFill>
                <a:latin typeface="Garamond" pitchFamily="18" charset="0"/>
                <a:cs typeface="Arial" charset="0"/>
              </a:defRPr>
            </a:lvl7pPr>
            <a:lvl8pPr marL="3364878" indent="-224325" eaLnBrk="0" fontAlgn="base" hangingPunct="0">
              <a:spcBef>
                <a:spcPct val="0"/>
              </a:spcBef>
              <a:spcAft>
                <a:spcPct val="0"/>
              </a:spcAft>
              <a:defRPr>
                <a:solidFill>
                  <a:schemeClr val="tx1"/>
                </a:solidFill>
                <a:latin typeface="Garamond" pitchFamily="18" charset="0"/>
                <a:cs typeface="Arial" charset="0"/>
              </a:defRPr>
            </a:lvl8pPr>
            <a:lvl9pPr marL="3813528" indent="-224325"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E5EBFC37-1D9B-4D9E-B95F-55C2A3E22EA2}" type="slidenum">
              <a:rPr lang="en-GB" altLang="en-US" smtClean="0">
                <a:latin typeface="Arial" charset="0"/>
              </a:rPr>
              <a:pPr eaLnBrk="1" hangingPunct="1"/>
              <a:t>21</a:t>
            </a:fld>
            <a:endParaRPr lang="en-GB" altLang="en-US" smtClean="0">
              <a:latin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29057" indent="-280406" eaLnBrk="0" hangingPunct="0">
              <a:defRPr>
                <a:solidFill>
                  <a:schemeClr val="tx1"/>
                </a:solidFill>
                <a:latin typeface="Garamond" pitchFamily="18" charset="0"/>
                <a:cs typeface="Arial" charset="0"/>
              </a:defRPr>
            </a:lvl2pPr>
            <a:lvl3pPr marL="1121626" indent="-224325" eaLnBrk="0" hangingPunct="0">
              <a:defRPr>
                <a:solidFill>
                  <a:schemeClr val="tx1"/>
                </a:solidFill>
                <a:latin typeface="Garamond" pitchFamily="18" charset="0"/>
                <a:cs typeface="Arial" charset="0"/>
              </a:defRPr>
            </a:lvl3pPr>
            <a:lvl4pPr marL="1570276" indent="-224325" eaLnBrk="0" hangingPunct="0">
              <a:defRPr>
                <a:solidFill>
                  <a:schemeClr val="tx1"/>
                </a:solidFill>
                <a:latin typeface="Garamond" pitchFamily="18" charset="0"/>
                <a:cs typeface="Arial" charset="0"/>
              </a:defRPr>
            </a:lvl4pPr>
            <a:lvl5pPr marL="2018927" indent="-224325" eaLnBrk="0" hangingPunct="0">
              <a:defRPr>
                <a:solidFill>
                  <a:schemeClr val="tx1"/>
                </a:solidFill>
                <a:latin typeface="Garamond" pitchFamily="18" charset="0"/>
                <a:cs typeface="Arial" charset="0"/>
              </a:defRPr>
            </a:lvl5pPr>
            <a:lvl6pPr marL="2467577" indent="-224325" eaLnBrk="0" fontAlgn="base" hangingPunct="0">
              <a:spcBef>
                <a:spcPct val="0"/>
              </a:spcBef>
              <a:spcAft>
                <a:spcPct val="0"/>
              </a:spcAft>
              <a:defRPr>
                <a:solidFill>
                  <a:schemeClr val="tx1"/>
                </a:solidFill>
                <a:latin typeface="Garamond" pitchFamily="18" charset="0"/>
                <a:cs typeface="Arial" charset="0"/>
              </a:defRPr>
            </a:lvl6pPr>
            <a:lvl7pPr marL="2916227" indent="-224325" eaLnBrk="0" fontAlgn="base" hangingPunct="0">
              <a:spcBef>
                <a:spcPct val="0"/>
              </a:spcBef>
              <a:spcAft>
                <a:spcPct val="0"/>
              </a:spcAft>
              <a:defRPr>
                <a:solidFill>
                  <a:schemeClr val="tx1"/>
                </a:solidFill>
                <a:latin typeface="Garamond" pitchFamily="18" charset="0"/>
                <a:cs typeface="Arial" charset="0"/>
              </a:defRPr>
            </a:lvl7pPr>
            <a:lvl8pPr marL="3364878" indent="-224325" eaLnBrk="0" fontAlgn="base" hangingPunct="0">
              <a:spcBef>
                <a:spcPct val="0"/>
              </a:spcBef>
              <a:spcAft>
                <a:spcPct val="0"/>
              </a:spcAft>
              <a:defRPr>
                <a:solidFill>
                  <a:schemeClr val="tx1"/>
                </a:solidFill>
                <a:latin typeface="Garamond" pitchFamily="18" charset="0"/>
                <a:cs typeface="Arial" charset="0"/>
              </a:defRPr>
            </a:lvl8pPr>
            <a:lvl9pPr marL="3813528" indent="-224325"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4370CB0B-F92A-415B-8F28-63E5131B3136}" type="slidenum">
              <a:rPr lang="en-GB" altLang="en-US" smtClean="0">
                <a:latin typeface="Arial" charset="0"/>
              </a:rPr>
              <a:pPr eaLnBrk="1" hangingPunct="1"/>
              <a:t>22</a:t>
            </a:fld>
            <a:endParaRPr lang="en-GB" alt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29057" indent="-280406" eaLnBrk="0" hangingPunct="0">
              <a:defRPr>
                <a:solidFill>
                  <a:schemeClr val="tx1"/>
                </a:solidFill>
                <a:latin typeface="Garamond" pitchFamily="18" charset="0"/>
                <a:cs typeface="Arial" charset="0"/>
              </a:defRPr>
            </a:lvl2pPr>
            <a:lvl3pPr marL="1121626" indent="-224325" eaLnBrk="0" hangingPunct="0">
              <a:defRPr>
                <a:solidFill>
                  <a:schemeClr val="tx1"/>
                </a:solidFill>
                <a:latin typeface="Garamond" pitchFamily="18" charset="0"/>
                <a:cs typeface="Arial" charset="0"/>
              </a:defRPr>
            </a:lvl3pPr>
            <a:lvl4pPr marL="1570276" indent="-224325" eaLnBrk="0" hangingPunct="0">
              <a:defRPr>
                <a:solidFill>
                  <a:schemeClr val="tx1"/>
                </a:solidFill>
                <a:latin typeface="Garamond" pitchFamily="18" charset="0"/>
                <a:cs typeface="Arial" charset="0"/>
              </a:defRPr>
            </a:lvl4pPr>
            <a:lvl5pPr marL="2018927" indent="-224325" eaLnBrk="0" hangingPunct="0">
              <a:defRPr>
                <a:solidFill>
                  <a:schemeClr val="tx1"/>
                </a:solidFill>
                <a:latin typeface="Garamond" pitchFamily="18" charset="0"/>
                <a:cs typeface="Arial" charset="0"/>
              </a:defRPr>
            </a:lvl5pPr>
            <a:lvl6pPr marL="2467577" indent="-224325" eaLnBrk="0" fontAlgn="base" hangingPunct="0">
              <a:spcBef>
                <a:spcPct val="0"/>
              </a:spcBef>
              <a:spcAft>
                <a:spcPct val="0"/>
              </a:spcAft>
              <a:defRPr>
                <a:solidFill>
                  <a:schemeClr val="tx1"/>
                </a:solidFill>
                <a:latin typeface="Garamond" pitchFamily="18" charset="0"/>
                <a:cs typeface="Arial" charset="0"/>
              </a:defRPr>
            </a:lvl6pPr>
            <a:lvl7pPr marL="2916227" indent="-224325" eaLnBrk="0" fontAlgn="base" hangingPunct="0">
              <a:spcBef>
                <a:spcPct val="0"/>
              </a:spcBef>
              <a:spcAft>
                <a:spcPct val="0"/>
              </a:spcAft>
              <a:defRPr>
                <a:solidFill>
                  <a:schemeClr val="tx1"/>
                </a:solidFill>
                <a:latin typeface="Garamond" pitchFamily="18" charset="0"/>
                <a:cs typeface="Arial" charset="0"/>
              </a:defRPr>
            </a:lvl7pPr>
            <a:lvl8pPr marL="3364878" indent="-224325" eaLnBrk="0" fontAlgn="base" hangingPunct="0">
              <a:spcBef>
                <a:spcPct val="0"/>
              </a:spcBef>
              <a:spcAft>
                <a:spcPct val="0"/>
              </a:spcAft>
              <a:defRPr>
                <a:solidFill>
                  <a:schemeClr val="tx1"/>
                </a:solidFill>
                <a:latin typeface="Garamond" pitchFamily="18" charset="0"/>
                <a:cs typeface="Arial" charset="0"/>
              </a:defRPr>
            </a:lvl8pPr>
            <a:lvl9pPr marL="3813528" indent="-224325"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2AFF7DF3-084A-4F36-A49F-1EA64A10D354}" type="slidenum">
              <a:rPr lang="en-GB" altLang="en-US" smtClean="0">
                <a:latin typeface="Arial" charset="0"/>
              </a:rPr>
              <a:pPr eaLnBrk="1" hangingPunct="1"/>
              <a:t>23</a:t>
            </a:fld>
            <a:endParaRPr lang="en-GB" alt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29057" indent="-280406" eaLnBrk="0" hangingPunct="0">
              <a:defRPr>
                <a:solidFill>
                  <a:schemeClr val="tx1"/>
                </a:solidFill>
                <a:latin typeface="Garamond" pitchFamily="18" charset="0"/>
                <a:cs typeface="Arial" charset="0"/>
              </a:defRPr>
            </a:lvl2pPr>
            <a:lvl3pPr marL="1121626" indent="-224325" eaLnBrk="0" hangingPunct="0">
              <a:defRPr>
                <a:solidFill>
                  <a:schemeClr val="tx1"/>
                </a:solidFill>
                <a:latin typeface="Garamond" pitchFamily="18" charset="0"/>
                <a:cs typeface="Arial" charset="0"/>
              </a:defRPr>
            </a:lvl3pPr>
            <a:lvl4pPr marL="1570276" indent="-224325" eaLnBrk="0" hangingPunct="0">
              <a:defRPr>
                <a:solidFill>
                  <a:schemeClr val="tx1"/>
                </a:solidFill>
                <a:latin typeface="Garamond" pitchFamily="18" charset="0"/>
                <a:cs typeface="Arial" charset="0"/>
              </a:defRPr>
            </a:lvl4pPr>
            <a:lvl5pPr marL="2018927" indent="-224325" eaLnBrk="0" hangingPunct="0">
              <a:defRPr>
                <a:solidFill>
                  <a:schemeClr val="tx1"/>
                </a:solidFill>
                <a:latin typeface="Garamond" pitchFamily="18" charset="0"/>
                <a:cs typeface="Arial" charset="0"/>
              </a:defRPr>
            </a:lvl5pPr>
            <a:lvl6pPr marL="2467577" indent="-224325" eaLnBrk="0" fontAlgn="base" hangingPunct="0">
              <a:spcBef>
                <a:spcPct val="0"/>
              </a:spcBef>
              <a:spcAft>
                <a:spcPct val="0"/>
              </a:spcAft>
              <a:defRPr>
                <a:solidFill>
                  <a:schemeClr val="tx1"/>
                </a:solidFill>
                <a:latin typeface="Garamond" pitchFamily="18" charset="0"/>
                <a:cs typeface="Arial" charset="0"/>
              </a:defRPr>
            </a:lvl6pPr>
            <a:lvl7pPr marL="2916227" indent="-224325" eaLnBrk="0" fontAlgn="base" hangingPunct="0">
              <a:spcBef>
                <a:spcPct val="0"/>
              </a:spcBef>
              <a:spcAft>
                <a:spcPct val="0"/>
              </a:spcAft>
              <a:defRPr>
                <a:solidFill>
                  <a:schemeClr val="tx1"/>
                </a:solidFill>
                <a:latin typeface="Garamond" pitchFamily="18" charset="0"/>
                <a:cs typeface="Arial" charset="0"/>
              </a:defRPr>
            </a:lvl7pPr>
            <a:lvl8pPr marL="3364878" indent="-224325" eaLnBrk="0" fontAlgn="base" hangingPunct="0">
              <a:spcBef>
                <a:spcPct val="0"/>
              </a:spcBef>
              <a:spcAft>
                <a:spcPct val="0"/>
              </a:spcAft>
              <a:defRPr>
                <a:solidFill>
                  <a:schemeClr val="tx1"/>
                </a:solidFill>
                <a:latin typeface="Garamond" pitchFamily="18" charset="0"/>
                <a:cs typeface="Arial" charset="0"/>
              </a:defRPr>
            </a:lvl8pPr>
            <a:lvl9pPr marL="3813528" indent="-224325"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C130F2DB-D09B-4E04-9F43-C87F31DB5783}" type="slidenum">
              <a:rPr lang="en-GB" altLang="en-US" smtClean="0">
                <a:latin typeface="Arial" charset="0"/>
              </a:rPr>
              <a:pPr eaLnBrk="1" hangingPunct="1"/>
              <a:t>24</a:t>
            </a:fld>
            <a:endParaRPr lang="en-GB" alt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29057" indent="-280406" eaLnBrk="0" hangingPunct="0">
              <a:defRPr>
                <a:solidFill>
                  <a:schemeClr val="tx1"/>
                </a:solidFill>
                <a:latin typeface="Garamond" pitchFamily="18" charset="0"/>
                <a:cs typeface="Arial" charset="0"/>
              </a:defRPr>
            </a:lvl2pPr>
            <a:lvl3pPr marL="1121626" indent="-224325" eaLnBrk="0" hangingPunct="0">
              <a:defRPr>
                <a:solidFill>
                  <a:schemeClr val="tx1"/>
                </a:solidFill>
                <a:latin typeface="Garamond" pitchFamily="18" charset="0"/>
                <a:cs typeface="Arial" charset="0"/>
              </a:defRPr>
            </a:lvl3pPr>
            <a:lvl4pPr marL="1570276" indent="-224325" eaLnBrk="0" hangingPunct="0">
              <a:defRPr>
                <a:solidFill>
                  <a:schemeClr val="tx1"/>
                </a:solidFill>
                <a:latin typeface="Garamond" pitchFamily="18" charset="0"/>
                <a:cs typeface="Arial" charset="0"/>
              </a:defRPr>
            </a:lvl4pPr>
            <a:lvl5pPr marL="2018927" indent="-224325" eaLnBrk="0" hangingPunct="0">
              <a:defRPr>
                <a:solidFill>
                  <a:schemeClr val="tx1"/>
                </a:solidFill>
                <a:latin typeface="Garamond" pitchFamily="18" charset="0"/>
                <a:cs typeface="Arial" charset="0"/>
              </a:defRPr>
            </a:lvl5pPr>
            <a:lvl6pPr marL="2467577" indent="-224325" eaLnBrk="0" fontAlgn="base" hangingPunct="0">
              <a:spcBef>
                <a:spcPct val="0"/>
              </a:spcBef>
              <a:spcAft>
                <a:spcPct val="0"/>
              </a:spcAft>
              <a:defRPr>
                <a:solidFill>
                  <a:schemeClr val="tx1"/>
                </a:solidFill>
                <a:latin typeface="Garamond" pitchFamily="18" charset="0"/>
                <a:cs typeface="Arial" charset="0"/>
              </a:defRPr>
            </a:lvl6pPr>
            <a:lvl7pPr marL="2916227" indent="-224325" eaLnBrk="0" fontAlgn="base" hangingPunct="0">
              <a:spcBef>
                <a:spcPct val="0"/>
              </a:spcBef>
              <a:spcAft>
                <a:spcPct val="0"/>
              </a:spcAft>
              <a:defRPr>
                <a:solidFill>
                  <a:schemeClr val="tx1"/>
                </a:solidFill>
                <a:latin typeface="Garamond" pitchFamily="18" charset="0"/>
                <a:cs typeface="Arial" charset="0"/>
              </a:defRPr>
            </a:lvl7pPr>
            <a:lvl8pPr marL="3364878" indent="-224325" eaLnBrk="0" fontAlgn="base" hangingPunct="0">
              <a:spcBef>
                <a:spcPct val="0"/>
              </a:spcBef>
              <a:spcAft>
                <a:spcPct val="0"/>
              </a:spcAft>
              <a:defRPr>
                <a:solidFill>
                  <a:schemeClr val="tx1"/>
                </a:solidFill>
                <a:latin typeface="Garamond" pitchFamily="18" charset="0"/>
                <a:cs typeface="Arial" charset="0"/>
              </a:defRPr>
            </a:lvl8pPr>
            <a:lvl9pPr marL="3813528" indent="-224325"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988DEE7A-CE06-4D40-99B3-E60E63B58214}" type="slidenum">
              <a:rPr lang="en-GB" altLang="en-US" smtClean="0">
                <a:latin typeface="Arial" charset="0"/>
              </a:rPr>
              <a:pPr eaLnBrk="1" hangingPunct="1"/>
              <a:t>25</a:t>
            </a:fld>
            <a:endParaRPr lang="en-GB"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4C2CA21-27A1-4D7E-AFB7-B83E99069150}" type="datetimeFigureOut">
              <a:rPr lang="en-GB" smtClean="0"/>
              <a:t>28/04/2016</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B868CEB-DE93-4394-B349-43462E9B5D7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C2CA21-27A1-4D7E-AFB7-B83E99069150}" type="datetimeFigureOut">
              <a:rPr lang="en-GB" smtClean="0"/>
              <a:t>28/04/2016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5B868CEB-DE93-4394-B349-43462E9B5D7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C2CA21-27A1-4D7E-AFB7-B83E99069150}" type="datetimeFigureOut">
              <a:rPr lang="en-GB" smtClean="0"/>
              <a:t>28/04/2016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5B868CEB-DE93-4394-B349-43462E9B5D70}"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6C7856F-C0E9-4E98-A599-61F22944C4AC}" type="slidenum">
              <a:rPr lang="en-GB"/>
              <a:pPr>
                <a:defRPr/>
              </a:pPr>
              <a:t>‹#›</a:t>
            </a:fld>
            <a:endParaRPr lang="en-GB"/>
          </a:p>
        </p:txBody>
      </p:sp>
    </p:spTree>
    <p:extLst>
      <p:ext uri="{BB962C8B-B14F-4D97-AF65-F5344CB8AC3E}">
        <p14:creationId xmlns:p14="http://schemas.microsoft.com/office/powerpoint/2010/main" val="914934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C2CA21-27A1-4D7E-AFB7-B83E99069150}" type="datetimeFigureOut">
              <a:rPr lang="en-GB" smtClean="0"/>
              <a:t>28/04/2016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5B868CEB-DE93-4394-B349-43462E9B5D70}"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C2CA21-27A1-4D7E-AFB7-B83E99069150}" type="datetimeFigureOut">
              <a:rPr lang="en-GB" smtClean="0"/>
              <a:t>28/04/2016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5B868CEB-DE93-4394-B349-43462E9B5D70}"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C2CA21-27A1-4D7E-AFB7-B83E99069150}" type="datetimeFigureOut">
              <a:rPr lang="en-GB" smtClean="0"/>
              <a:t>28/04/2016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5B868CEB-DE93-4394-B349-43462E9B5D70}"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4C2CA21-27A1-4D7E-AFB7-B83E99069150}" type="datetimeFigureOut">
              <a:rPr lang="en-GB" smtClean="0"/>
              <a:t>28/04/2016</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5B868CEB-DE93-4394-B349-43462E9B5D70}"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4C2CA21-27A1-4D7E-AFB7-B83E99069150}" type="datetimeFigureOut">
              <a:rPr lang="en-GB" smtClean="0"/>
              <a:t>28/04/2016</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5B868CEB-DE93-4394-B349-43462E9B5D70}"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4C2CA21-27A1-4D7E-AFB7-B83E99069150}" type="datetimeFigureOut">
              <a:rPr lang="en-GB" smtClean="0"/>
              <a:t>28/04/2016</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5B868CEB-DE93-4394-B349-43462E9B5D7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4C2CA21-27A1-4D7E-AFB7-B83E99069150}" type="datetimeFigureOut">
              <a:rPr lang="en-GB" smtClean="0"/>
              <a:t>28/04/2016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5B868CEB-DE93-4394-B349-43462E9B5D70}"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4C2CA21-27A1-4D7E-AFB7-B83E99069150}" type="datetimeFigureOut">
              <a:rPr lang="en-GB" smtClean="0"/>
              <a:t>28/04/2016</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B868CEB-DE93-4394-B349-43462E9B5D70}"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4C2CA21-27A1-4D7E-AFB7-B83E99069150}" type="datetimeFigureOut">
              <a:rPr lang="en-GB" smtClean="0"/>
              <a:t>28/04/2016</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B868CEB-DE93-4394-B349-43462E9B5D7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5.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3249706"/>
          </a:xfrm>
        </p:spPr>
        <p:txBody>
          <a:bodyPr/>
          <a:lstStyle/>
          <a:p>
            <a:pPr algn="ctr"/>
            <a:r>
              <a:rPr lang="en-GB" dirty="0" smtClean="0">
                <a:solidFill>
                  <a:schemeClr val="tx1"/>
                </a:solidFill>
              </a:rPr>
              <a:t>Assessment</a:t>
            </a:r>
            <a:endParaRPr lang="en-GB" dirty="0">
              <a:solidFill>
                <a:schemeClr val="tx1"/>
              </a:solidFill>
            </a:endParaRPr>
          </a:p>
        </p:txBody>
      </p:sp>
      <p:sp>
        <p:nvSpPr>
          <p:cNvPr id="3" name="Subtitle 2"/>
          <p:cNvSpPr>
            <a:spLocks noGrp="1"/>
          </p:cNvSpPr>
          <p:nvPr>
            <p:ph type="subTitle" idx="1"/>
          </p:nvPr>
        </p:nvSpPr>
        <p:spPr/>
        <p:txBody>
          <a:bodyPr/>
          <a:lstStyle/>
          <a:p>
            <a:pPr algn="ctr"/>
            <a:r>
              <a:rPr lang="en-GB" dirty="0" smtClean="0">
                <a:solidFill>
                  <a:schemeClr val="tx1"/>
                </a:solidFill>
              </a:rPr>
              <a:t>What you need to know</a:t>
            </a:r>
            <a:endParaRPr lang="en-GB"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4813" y="548680"/>
            <a:ext cx="2295525" cy="173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7868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Two reading papers</a:t>
            </a:r>
          </a:p>
          <a:p>
            <a:r>
              <a:rPr lang="en-GB" dirty="0" smtClean="0"/>
              <a:t>All children will do the first paper</a:t>
            </a:r>
          </a:p>
          <a:p>
            <a:r>
              <a:rPr lang="en-GB" dirty="0" smtClean="0"/>
              <a:t>Children who score well on the first paper will do the second.</a:t>
            </a:r>
          </a:p>
          <a:p>
            <a:r>
              <a:rPr lang="en-GB" dirty="0" smtClean="0"/>
              <a:t>Children are not timed for these tests</a:t>
            </a:r>
            <a:endParaRPr lang="en-GB" dirty="0"/>
          </a:p>
        </p:txBody>
      </p:sp>
      <p:sp>
        <p:nvSpPr>
          <p:cNvPr id="3" name="Title 2"/>
          <p:cNvSpPr>
            <a:spLocks noGrp="1"/>
          </p:cNvSpPr>
          <p:nvPr>
            <p:ph type="title"/>
          </p:nvPr>
        </p:nvSpPr>
        <p:spPr/>
        <p:txBody>
          <a:bodyPr/>
          <a:lstStyle/>
          <a:p>
            <a:r>
              <a:rPr lang="en-GB" dirty="0" smtClean="0"/>
              <a:t>Reading</a:t>
            </a:r>
            <a:endParaRPr lang="en-GB" dirty="0"/>
          </a:p>
        </p:txBody>
      </p:sp>
    </p:spTree>
    <p:extLst>
      <p:ext uri="{BB962C8B-B14F-4D97-AF65-F5344CB8AC3E}">
        <p14:creationId xmlns:p14="http://schemas.microsoft.com/office/powerpoint/2010/main" val="1061121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Children's writing will be assessed through work done throughout the year and a portfolio of independent work</a:t>
            </a:r>
          </a:p>
          <a:p>
            <a:r>
              <a:rPr lang="en-GB" dirty="0" smtClean="0"/>
              <a:t>There is no test</a:t>
            </a:r>
            <a:endParaRPr lang="en-GB" dirty="0"/>
          </a:p>
        </p:txBody>
      </p:sp>
      <p:sp>
        <p:nvSpPr>
          <p:cNvPr id="3" name="Title 2"/>
          <p:cNvSpPr>
            <a:spLocks noGrp="1"/>
          </p:cNvSpPr>
          <p:nvPr>
            <p:ph type="title"/>
          </p:nvPr>
        </p:nvSpPr>
        <p:spPr/>
        <p:txBody>
          <a:bodyPr/>
          <a:lstStyle/>
          <a:p>
            <a:r>
              <a:rPr lang="en-GB" dirty="0" smtClean="0"/>
              <a:t>Writing</a:t>
            </a:r>
            <a:endParaRPr lang="en-GB" dirty="0"/>
          </a:p>
        </p:txBody>
      </p:sp>
    </p:spTree>
    <p:extLst>
      <p:ext uri="{BB962C8B-B14F-4D97-AF65-F5344CB8AC3E}">
        <p14:creationId xmlns:p14="http://schemas.microsoft.com/office/powerpoint/2010/main" val="799316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 test untimed </a:t>
            </a:r>
          </a:p>
          <a:p>
            <a:r>
              <a:rPr lang="en-GB" dirty="0" smtClean="0"/>
              <a:t>20 questions testing a range of grammar and punctuation</a:t>
            </a:r>
          </a:p>
          <a:p>
            <a:r>
              <a:rPr lang="en-GB" dirty="0" smtClean="0"/>
              <a:t>20 spellings</a:t>
            </a:r>
            <a:endParaRPr lang="en-GB" dirty="0"/>
          </a:p>
        </p:txBody>
      </p:sp>
      <p:sp>
        <p:nvSpPr>
          <p:cNvPr id="3" name="Title 2"/>
          <p:cNvSpPr>
            <a:spLocks noGrp="1"/>
          </p:cNvSpPr>
          <p:nvPr>
            <p:ph type="title"/>
          </p:nvPr>
        </p:nvSpPr>
        <p:spPr/>
        <p:txBody>
          <a:bodyPr>
            <a:normAutofit fontScale="90000"/>
          </a:bodyPr>
          <a:lstStyle/>
          <a:p>
            <a:r>
              <a:rPr lang="en-GB" dirty="0" smtClean="0"/>
              <a:t>Spelling, Grammar and Punctuation</a:t>
            </a:r>
            <a:endParaRPr lang="en-GB" dirty="0"/>
          </a:p>
        </p:txBody>
      </p:sp>
    </p:spTree>
    <p:extLst>
      <p:ext uri="{BB962C8B-B14F-4D97-AF65-F5344CB8AC3E}">
        <p14:creationId xmlns:p14="http://schemas.microsoft.com/office/powerpoint/2010/main" val="3392078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Untimed </a:t>
            </a:r>
          </a:p>
          <a:p>
            <a:r>
              <a:rPr lang="en-GB" dirty="0"/>
              <a:t>M</a:t>
            </a:r>
            <a:r>
              <a:rPr lang="en-GB" dirty="0" smtClean="0"/>
              <a:t>ental arithmetic test</a:t>
            </a:r>
          </a:p>
          <a:p>
            <a:r>
              <a:rPr lang="en-GB" dirty="0" smtClean="0"/>
              <a:t>Mathematical reasoning test</a:t>
            </a:r>
          </a:p>
          <a:p>
            <a:r>
              <a:rPr lang="en-GB" dirty="0" smtClean="0"/>
              <a:t>The test is read to all children</a:t>
            </a:r>
            <a:endParaRPr lang="en-GB" dirty="0"/>
          </a:p>
        </p:txBody>
      </p:sp>
      <p:sp>
        <p:nvSpPr>
          <p:cNvPr id="3" name="Title 2"/>
          <p:cNvSpPr>
            <a:spLocks noGrp="1"/>
          </p:cNvSpPr>
          <p:nvPr>
            <p:ph type="title"/>
          </p:nvPr>
        </p:nvSpPr>
        <p:spPr/>
        <p:txBody>
          <a:bodyPr/>
          <a:lstStyle/>
          <a:p>
            <a:r>
              <a:rPr lang="en-GB" dirty="0" smtClean="0"/>
              <a:t>Mathematics</a:t>
            </a:r>
            <a:endParaRPr lang="en-GB" dirty="0"/>
          </a:p>
        </p:txBody>
      </p:sp>
    </p:spTree>
    <p:extLst>
      <p:ext uri="{BB962C8B-B14F-4D97-AF65-F5344CB8AC3E}">
        <p14:creationId xmlns:p14="http://schemas.microsoft.com/office/powerpoint/2010/main" val="3943865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test will be carried out on the week beginning  16</a:t>
            </a:r>
            <a:r>
              <a:rPr lang="en-GB" baseline="30000" dirty="0" smtClean="0"/>
              <a:t>th</a:t>
            </a:r>
            <a:r>
              <a:rPr lang="en-GB" dirty="0" smtClean="0"/>
              <a:t> May</a:t>
            </a:r>
          </a:p>
          <a:p>
            <a:pPr marL="109728" indent="0">
              <a:buNone/>
            </a:pPr>
            <a:endParaRPr lang="en-GB" dirty="0"/>
          </a:p>
        </p:txBody>
      </p:sp>
      <p:sp>
        <p:nvSpPr>
          <p:cNvPr id="3" name="Title 2"/>
          <p:cNvSpPr>
            <a:spLocks noGrp="1"/>
          </p:cNvSpPr>
          <p:nvPr>
            <p:ph type="title"/>
          </p:nvPr>
        </p:nvSpPr>
        <p:spPr/>
        <p:txBody>
          <a:bodyPr/>
          <a:lstStyle/>
          <a:p>
            <a:r>
              <a:rPr lang="en-GB" dirty="0" smtClean="0"/>
              <a:t>Timetable</a:t>
            </a:r>
            <a:endParaRPr lang="en-GB" dirty="0"/>
          </a:p>
        </p:txBody>
      </p:sp>
    </p:spTree>
    <p:extLst>
      <p:ext uri="{BB962C8B-B14F-4D97-AF65-F5344CB8AC3E}">
        <p14:creationId xmlns:p14="http://schemas.microsoft.com/office/powerpoint/2010/main" val="1634571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This year we have had lots of lessons in Reading Writing and Maths to prepare the children with the knowledge they will need to complete the tests</a:t>
            </a:r>
          </a:p>
          <a:p>
            <a:r>
              <a:rPr lang="en-GB" dirty="0" smtClean="0"/>
              <a:t>We have completed several ‘practise’ tests so the children are familiar with the  layout and the types of questions they might get.</a:t>
            </a:r>
            <a:endParaRPr lang="en-GB" dirty="0"/>
          </a:p>
        </p:txBody>
      </p:sp>
      <p:sp>
        <p:nvSpPr>
          <p:cNvPr id="3" name="Title 2"/>
          <p:cNvSpPr>
            <a:spLocks noGrp="1"/>
          </p:cNvSpPr>
          <p:nvPr>
            <p:ph type="title"/>
          </p:nvPr>
        </p:nvSpPr>
        <p:spPr/>
        <p:txBody>
          <a:bodyPr/>
          <a:lstStyle/>
          <a:p>
            <a:r>
              <a:rPr lang="en-GB" dirty="0" smtClean="0"/>
              <a:t>Teaching so far…</a:t>
            </a:r>
            <a:endParaRPr lang="en-GB" dirty="0"/>
          </a:p>
        </p:txBody>
      </p:sp>
    </p:spTree>
    <p:extLst>
      <p:ext uri="{BB962C8B-B14F-4D97-AF65-F5344CB8AC3E}">
        <p14:creationId xmlns:p14="http://schemas.microsoft.com/office/powerpoint/2010/main" val="604756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Make sure your child is in school on time all that week</a:t>
            </a:r>
          </a:p>
          <a:p>
            <a:r>
              <a:rPr lang="en-GB" dirty="0" smtClean="0"/>
              <a:t>Keep hearing your child read and working on the times tables that are sent home every week</a:t>
            </a:r>
            <a:endParaRPr lang="en-GB" dirty="0"/>
          </a:p>
        </p:txBody>
      </p:sp>
      <p:sp>
        <p:nvSpPr>
          <p:cNvPr id="3" name="Title 2"/>
          <p:cNvSpPr>
            <a:spLocks noGrp="1"/>
          </p:cNvSpPr>
          <p:nvPr>
            <p:ph type="title"/>
          </p:nvPr>
        </p:nvSpPr>
        <p:spPr/>
        <p:txBody>
          <a:bodyPr/>
          <a:lstStyle/>
          <a:p>
            <a:r>
              <a:rPr lang="en-GB" dirty="0" smtClean="0"/>
              <a:t>Your Role</a:t>
            </a:r>
            <a:endParaRPr lang="en-GB" dirty="0"/>
          </a:p>
        </p:txBody>
      </p:sp>
    </p:spTree>
    <p:extLst>
      <p:ext uri="{BB962C8B-B14F-4D97-AF65-F5344CB8AC3E}">
        <p14:creationId xmlns:p14="http://schemas.microsoft.com/office/powerpoint/2010/main" val="960300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0"/>
            <a:ext cx="7772400" cy="5876925"/>
          </a:xfrm>
        </p:spPr>
        <p:txBody>
          <a:bodyPr rtlCol="0">
            <a:noAutofit/>
          </a:bodyPr>
          <a:lstStyle/>
          <a:p>
            <a:pPr algn="ctr" eaLnBrk="1" fontAlgn="auto" hangingPunct="1">
              <a:spcAft>
                <a:spcPts val="0"/>
              </a:spcAft>
              <a:defRPr/>
            </a:pPr>
            <a:r>
              <a:rPr lang="en-GB" sz="4400" dirty="0" smtClean="0">
                <a:solidFill>
                  <a:schemeClr val="tx1">
                    <a:lumMod val="75000"/>
                    <a:lumOff val="25000"/>
                  </a:schemeClr>
                </a:solidFill>
                <a:ea typeface="+mj-ea"/>
              </a:rPr>
              <a:t/>
            </a:r>
            <a:br>
              <a:rPr lang="en-GB" sz="4400" dirty="0" smtClean="0">
                <a:solidFill>
                  <a:schemeClr val="tx1">
                    <a:lumMod val="75000"/>
                    <a:lumOff val="25000"/>
                  </a:schemeClr>
                </a:solidFill>
                <a:ea typeface="+mj-ea"/>
              </a:rPr>
            </a:br>
            <a:r>
              <a:rPr lang="en-GB" sz="4400" dirty="0" smtClean="0">
                <a:solidFill>
                  <a:schemeClr val="tx1">
                    <a:lumMod val="75000"/>
                    <a:lumOff val="25000"/>
                  </a:schemeClr>
                </a:solidFill>
                <a:ea typeface="+mj-ea"/>
              </a:rPr>
              <a:t/>
            </a:r>
            <a:br>
              <a:rPr lang="en-GB" sz="4400" dirty="0" smtClean="0">
                <a:solidFill>
                  <a:schemeClr val="tx1">
                    <a:lumMod val="75000"/>
                    <a:lumOff val="25000"/>
                  </a:schemeClr>
                </a:solidFill>
                <a:ea typeface="+mj-ea"/>
              </a:rPr>
            </a:br>
            <a:r>
              <a:rPr lang="en-GB" sz="4400" dirty="0" smtClean="0">
                <a:solidFill>
                  <a:schemeClr val="tx1">
                    <a:lumMod val="75000"/>
                    <a:lumOff val="25000"/>
                  </a:schemeClr>
                </a:solidFill>
                <a:ea typeface="+mj-ea"/>
              </a:rPr>
              <a:t/>
            </a:r>
            <a:br>
              <a:rPr lang="en-GB" sz="4400" dirty="0" smtClean="0">
                <a:solidFill>
                  <a:schemeClr val="tx1">
                    <a:lumMod val="75000"/>
                    <a:lumOff val="25000"/>
                  </a:schemeClr>
                </a:solidFill>
                <a:ea typeface="+mj-ea"/>
              </a:rPr>
            </a:br>
            <a:r>
              <a:rPr lang="en-GB" b="0" dirty="0" smtClean="0">
                <a:solidFill>
                  <a:schemeClr val="tx1"/>
                </a:solidFill>
                <a:ea typeface="+mj-ea"/>
              </a:rPr>
              <a:t>Welcome to the </a:t>
            </a:r>
            <a:br>
              <a:rPr lang="en-GB" b="0" dirty="0" smtClean="0">
                <a:solidFill>
                  <a:schemeClr val="tx1"/>
                </a:solidFill>
                <a:ea typeface="+mj-ea"/>
              </a:rPr>
            </a:br>
            <a:r>
              <a:rPr lang="en-GB" b="0" dirty="0" smtClean="0">
                <a:solidFill>
                  <a:schemeClr val="tx1"/>
                </a:solidFill>
                <a:ea typeface="+mj-ea"/>
              </a:rPr>
              <a:t>Key Stage 2 </a:t>
            </a:r>
            <a:br>
              <a:rPr lang="en-GB" b="0" dirty="0" smtClean="0">
                <a:solidFill>
                  <a:schemeClr val="tx1"/>
                </a:solidFill>
                <a:ea typeface="+mj-ea"/>
              </a:rPr>
            </a:br>
            <a:r>
              <a:rPr lang="en-GB" b="0" dirty="0" smtClean="0">
                <a:solidFill>
                  <a:schemeClr val="tx1"/>
                </a:solidFill>
                <a:ea typeface="+mj-ea"/>
              </a:rPr>
              <a:t>SATs Presentation</a:t>
            </a:r>
            <a:r>
              <a:rPr lang="en-GB" dirty="0" smtClean="0">
                <a:solidFill>
                  <a:schemeClr val="tx1">
                    <a:lumMod val="75000"/>
                    <a:lumOff val="25000"/>
                  </a:schemeClr>
                </a:solidFill>
                <a:ea typeface="+mj-ea"/>
              </a:rPr>
              <a:t/>
            </a:r>
            <a:br>
              <a:rPr lang="en-GB" dirty="0" smtClean="0">
                <a:solidFill>
                  <a:schemeClr val="tx1">
                    <a:lumMod val="75000"/>
                    <a:lumOff val="25000"/>
                  </a:schemeClr>
                </a:solidFill>
                <a:ea typeface="+mj-ea"/>
              </a:rPr>
            </a:br>
            <a:r>
              <a:rPr lang="en-GB" sz="2400" dirty="0" smtClean="0">
                <a:solidFill>
                  <a:schemeClr val="tx1">
                    <a:lumMod val="75000"/>
                    <a:lumOff val="25000"/>
                  </a:schemeClr>
                </a:solidFill>
                <a:ea typeface="+mj-ea"/>
              </a:rPr>
              <a:t/>
            </a:r>
            <a:br>
              <a:rPr lang="en-GB" sz="2400" dirty="0" smtClean="0">
                <a:solidFill>
                  <a:schemeClr val="tx1">
                    <a:lumMod val="75000"/>
                    <a:lumOff val="25000"/>
                  </a:schemeClr>
                </a:solidFill>
                <a:ea typeface="+mj-ea"/>
              </a:rPr>
            </a:br>
            <a:r>
              <a:rPr lang="en-GB" sz="2400" dirty="0" smtClean="0">
                <a:solidFill>
                  <a:schemeClr val="tx1">
                    <a:lumMod val="75000"/>
                    <a:lumOff val="25000"/>
                  </a:schemeClr>
                </a:solidFill>
                <a:ea typeface="+mj-ea"/>
              </a:rPr>
              <a:t>Feel free to cast your eye over the latest sample SATs material at the back of the room to get an idea of the level of challenge!</a:t>
            </a:r>
            <a:r>
              <a:rPr lang="en-GB" sz="2800" dirty="0" smtClean="0">
                <a:solidFill>
                  <a:schemeClr val="tx1">
                    <a:lumMod val="75000"/>
                    <a:lumOff val="25000"/>
                  </a:schemeClr>
                </a:solidFill>
                <a:ea typeface="+mj-ea"/>
              </a:rPr>
              <a:t/>
            </a:r>
            <a:br>
              <a:rPr lang="en-GB" sz="2800" dirty="0" smtClean="0">
                <a:solidFill>
                  <a:schemeClr val="tx1">
                    <a:lumMod val="75000"/>
                    <a:lumOff val="25000"/>
                  </a:schemeClr>
                </a:solidFill>
                <a:ea typeface="+mj-ea"/>
              </a:rPr>
            </a:br>
            <a:r>
              <a:rPr lang="en-GB" sz="1800" dirty="0" smtClean="0">
                <a:solidFill>
                  <a:schemeClr val="tx1">
                    <a:lumMod val="75000"/>
                    <a:lumOff val="25000"/>
                  </a:schemeClr>
                </a:solidFill>
                <a:ea typeface="+mj-ea"/>
              </a:rPr>
              <a:t/>
            </a:r>
            <a:br>
              <a:rPr lang="en-GB" sz="1800" dirty="0" smtClean="0">
                <a:solidFill>
                  <a:schemeClr val="tx1">
                    <a:lumMod val="75000"/>
                    <a:lumOff val="25000"/>
                  </a:schemeClr>
                </a:solidFill>
                <a:ea typeface="+mj-ea"/>
              </a:rPr>
            </a:br>
            <a:r>
              <a:rPr lang="en-GB" sz="1800" dirty="0" smtClean="0">
                <a:solidFill>
                  <a:schemeClr val="tx1">
                    <a:lumMod val="75000"/>
                    <a:lumOff val="25000"/>
                  </a:schemeClr>
                </a:solidFill>
                <a:ea typeface="+mj-ea"/>
              </a:rPr>
              <a:t>  </a:t>
            </a:r>
            <a:br>
              <a:rPr lang="en-GB" sz="1800" dirty="0" smtClean="0">
                <a:solidFill>
                  <a:schemeClr val="tx1">
                    <a:lumMod val="75000"/>
                    <a:lumOff val="25000"/>
                  </a:schemeClr>
                </a:solidFill>
                <a:ea typeface="+mj-ea"/>
              </a:rPr>
            </a:br>
            <a:endParaRPr lang="en-GB" sz="1800" dirty="0" smtClean="0">
              <a:solidFill>
                <a:schemeClr val="tx1">
                  <a:lumMod val="75000"/>
                  <a:lumOff val="25000"/>
                </a:schemeClr>
              </a:solidFill>
              <a:ea typeface="+mj-ea"/>
            </a:endParaRPr>
          </a:p>
        </p:txBody>
      </p:sp>
      <p:sp>
        <p:nvSpPr>
          <p:cNvPr id="3076" name="Rectangle 2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endParaRPr lang="en-US" altLang="en-US">
              <a:latin typeface="Arial" charset="0"/>
            </a:endParaRPr>
          </a:p>
        </p:txBody>
      </p:sp>
      <p:sp>
        <p:nvSpPr>
          <p:cNvPr id="3077" name="Rectangle 2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endParaRPr lang="en-US" altLang="en-US">
              <a:latin typeface="Arial" charset="0"/>
            </a:endParaRPr>
          </a:p>
        </p:txBody>
      </p:sp>
      <p:sp>
        <p:nvSpPr>
          <p:cNvPr id="3078" name="Rectangle 2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endParaRPr lang="en-US" altLang="en-US">
              <a:latin typeface="Arial" charset="0"/>
            </a:endParaRPr>
          </a:p>
        </p:txBody>
      </p:sp>
      <p:sp>
        <p:nvSpPr>
          <p:cNvPr id="3079" name="Rectangle 2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endParaRPr lang="en-US" altLang="en-US">
              <a:latin typeface="Arial" charset="0"/>
            </a:endParaRPr>
          </a:p>
        </p:txBody>
      </p:sp>
      <p:sp>
        <p:nvSpPr>
          <p:cNvPr id="3080" name="Rectangle 2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endParaRPr lang="en-US" altLang="en-US">
              <a:latin typeface="Arial" charset="0"/>
            </a:endParaRPr>
          </a:p>
        </p:txBody>
      </p:sp>
      <p:sp>
        <p:nvSpPr>
          <p:cNvPr id="3081" name="Rectangle 2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endParaRPr lang="en-US" altLang="en-US">
              <a:latin typeface="Arial" charset="0"/>
            </a:endParaRPr>
          </a:p>
        </p:txBody>
      </p:sp>
    </p:spTree>
    <p:extLst>
      <p:ext uri="{BB962C8B-B14F-4D97-AF65-F5344CB8AC3E}">
        <p14:creationId xmlns:p14="http://schemas.microsoft.com/office/powerpoint/2010/main" val="87750902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eaLnBrk="1" hangingPunct="1"/>
            <a:r>
              <a:rPr lang="en-GB" altLang="en-US" sz="4800" u="sng" smtClean="0">
                <a:cs typeface="Trebuchet MS" pitchFamily="34" charset="0"/>
              </a:rPr>
              <a:t>The Big Picture</a:t>
            </a:r>
          </a:p>
        </p:txBody>
      </p:sp>
      <p:sp>
        <p:nvSpPr>
          <p:cNvPr id="3" name="Content Placeholder 2"/>
          <p:cNvSpPr>
            <a:spLocks noGrp="1"/>
          </p:cNvSpPr>
          <p:nvPr>
            <p:ph idx="1"/>
          </p:nvPr>
        </p:nvSpPr>
        <p:spPr>
          <a:xfrm>
            <a:off x="468313" y="1806575"/>
            <a:ext cx="7704137" cy="4646613"/>
          </a:xfrm>
        </p:spPr>
        <p:txBody>
          <a:bodyPr rtlCol="0">
            <a:noAutofit/>
          </a:bodyPr>
          <a:lstStyle/>
          <a:p>
            <a:pPr eaLnBrk="1" fontAlgn="auto" hangingPunct="1">
              <a:buClr>
                <a:schemeClr val="tx1">
                  <a:lumMod val="75000"/>
                  <a:lumOff val="25000"/>
                </a:schemeClr>
              </a:buClr>
              <a:buFont typeface="Wingdings" pitchFamily="2" charset="2"/>
              <a:buChar char="v"/>
              <a:defRPr/>
            </a:pPr>
            <a:r>
              <a:rPr lang="en-GB" sz="2000" dirty="0" smtClean="0">
                <a:solidFill>
                  <a:schemeClr val="tx1">
                    <a:lumMod val="75000"/>
                    <a:lumOff val="25000"/>
                  </a:schemeClr>
                </a:solidFill>
              </a:rPr>
              <a:t>Children are formally assessed against national expectations at the end of each key stage. </a:t>
            </a:r>
          </a:p>
          <a:p>
            <a:pPr marL="0" indent="0" eaLnBrk="1" fontAlgn="auto" hangingPunct="1">
              <a:buClr>
                <a:schemeClr val="tx1">
                  <a:lumMod val="75000"/>
                  <a:lumOff val="25000"/>
                </a:schemeClr>
              </a:buClr>
              <a:buFont typeface="Wingdings 2" charset="2"/>
              <a:buNone/>
              <a:defRPr/>
            </a:pPr>
            <a:r>
              <a:rPr lang="en-GB" sz="2000" dirty="0" smtClean="0">
                <a:solidFill>
                  <a:schemeClr val="tx1">
                    <a:lumMod val="75000"/>
                    <a:lumOff val="25000"/>
                  </a:schemeClr>
                </a:solidFill>
              </a:rPr>
              <a:t>   - End of KS1 – Year 2</a:t>
            </a:r>
          </a:p>
          <a:p>
            <a:pPr marL="0" indent="0" eaLnBrk="1" fontAlgn="auto" hangingPunct="1">
              <a:buClr>
                <a:schemeClr val="tx1">
                  <a:lumMod val="75000"/>
                  <a:lumOff val="25000"/>
                </a:schemeClr>
              </a:buClr>
              <a:buFont typeface="Wingdings 2" charset="2"/>
              <a:buNone/>
              <a:defRPr/>
            </a:pPr>
            <a:r>
              <a:rPr lang="en-GB" sz="2000" dirty="0" smtClean="0">
                <a:solidFill>
                  <a:schemeClr val="tx1">
                    <a:lumMod val="75000"/>
                    <a:lumOff val="25000"/>
                  </a:schemeClr>
                </a:solidFill>
              </a:rPr>
              <a:t>   - End of KS2 – Year 6</a:t>
            </a:r>
          </a:p>
          <a:p>
            <a:pPr eaLnBrk="1" fontAlgn="auto" hangingPunct="1">
              <a:buClr>
                <a:schemeClr val="tx1">
                  <a:lumMod val="75000"/>
                  <a:lumOff val="25000"/>
                </a:schemeClr>
              </a:buClr>
              <a:buFont typeface="Wingdings" pitchFamily="2" charset="2"/>
              <a:buChar char="v"/>
              <a:defRPr/>
            </a:pPr>
            <a:r>
              <a:rPr lang="en-GB" sz="2000" dirty="0" smtClean="0">
                <a:solidFill>
                  <a:schemeClr val="tx1">
                    <a:lumMod val="75000"/>
                    <a:lumOff val="25000"/>
                  </a:schemeClr>
                </a:solidFill>
              </a:rPr>
              <a:t>This is the first year that children will be assessed against the new national curriculum.</a:t>
            </a:r>
          </a:p>
          <a:p>
            <a:pPr eaLnBrk="1" fontAlgn="auto" hangingPunct="1">
              <a:buClr>
                <a:schemeClr val="tx1">
                  <a:lumMod val="75000"/>
                  <a:lumOff val="25000"/>
                </a:schemeClr>
              </a:buClr>
              <a:buFont typeface="Wingdings" pitchFamily="2" charset="2"/>
              <a:buChar char="v"/>
              <a:defRPr/>
            </a:pPr>
            <a:r>
              <a:rPr lang="en-GB" sz="2000" dirty="0" smtClean="0">
                <a:solidFill>
                  <a:schemeClr val="tx1">
                    <a:lumMod val="75000"/>
                    <a:lumOff val="25000"/>
                  </a:schemeClr>
                </a:solidFill>
              </a:rPr>
              <a:t>The expectations have been raised.</a:t>
            </a:r>
          </a:p>
          <a:p>
            <a:pPr eaLnBrk="1" fontAlgn="auto" hangingPunct="1">
              <a:buClr>
                <a:schemeClr val="tx1">
                  <a:lumMod val="75000"/>
                  <a:lumOff val="25000"/>
                </a:schemeClr>
              </a:buClr>
              <a:buFont typeface="Wingdings" pitchFamily="2" charset="2"/>
              <a:buChar char="v"/>
              <a:defRPr/>
            </a:pPr>
            <a:r>
              <a:rPr lang="en-GB" sz="2000" dirty="0" smtClean="0">
                <a:solidFill>
                  <a:schemeClr val="tx1">
                    <a:lumMod val="75000"/>
                    <a:lumOff val="25000"/>
                  </a:schemeClr>
                </a:solidFill>
              </a:rPr>
              <a:t>Children are continuously assessed by their teacher, in order to plan effectively for the next steps in their learning</a:t>
            </a:r>
            <a:endParaRPr lang="en-GB" sz="2000" dirty="0">
              <a:solidFill>
                <a:schemeClr val="tx1">
                  <a:lumMod val="75000"/>
                  <a:lumOff val="25000"/>
                </a:schemeClr>
              </a:solidFill>
            </a:endParaRPr>
          </a:p>
        </p:txBody>
      </p:sp>
    </p:spTree>
    <p:extLst>
      <p:ext uri="{BB962C8B-B14F-4D97-AF65-F5344CB8AC3E}">
        <p14:creationId xmlns:p14="http://schemas.microsoft.com/office/powerpoint/2010/main" val="30930709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971550" y="188913"/>
            <a:ext cx="7124700" cy="923925"/>
          </a:xfrm>
        </p:spPr>
        <p:txBody>
          <a:bodyPr/>
          <a:lstStyle/>
          <a:p>
            <a:r>
              <a:rPr lang="en-GB" altLang="en-US" smtClean="0">
                <a:cs typeface="Trebuchet MS" pitchFamily="34" charset="0"/>
              </a:rPr>
              <a:t>Scaled Scores</a:t>
            </a:r>
          </a:p>
        </p:txBody>
      </p:sp>
      <p:sp>
        <p:nvSpPr>
          <p:cNvPr id="3" name="Content Placeholder 2"/>
          <p:cNvSpPr>
            <a:spLocks noGrp="1"/>
          </p:cNvSpPr>
          <p:nvPr>
            <p:ph idx="1"/>
          </p:nvPr>
        </p:nvSpPr>
        <p:spPr>
          <a:xfrm>
            <a:off x="1009650" y="1196975"/>
            <a:ext cx="7124700" cy="5327650"/>
          </a:xfrm>
        </p:spPr>
        <p:txBody>
          <a:bodyPr/>
          <a:lstStyle/>
          <a:p>
            <a:pPr>
              <a:defRPr/>
            </a:pPr>
            <a:r>
              <a:rPr lang="en-GB" sz="1600" dirty="0" smtClean="0"/>
              <a:t>The children’s scores will no longer equate to a level</a:t>
            </a:r>
          </a:p>
          <a:p>
            <a:pPr marL="0" indent="0">
              <a:buFont typeface="Wingdings 2" pitchFamily="18" charset="2"/>
              <a:buNone/>
              <a:defRPr/>
            </a:pPr>
            <a:endParaRPr lang="en-GB" sz="1600" dirty="0" smtClean="0"/>
          </a:p>
          <a:p>
            <a:pPr>
              <a:defRPr/>
            </a:pPr>
            <a:r>
              <a:rPr lang="en-GB" sz="1600" dirty="0" smtClean="0"/>
              <a:t>Every pupil will receive: </a:t>
            </a:r>
          </a:p>
          <a:p>
            <a:pPr>
              <a:defRPr/>
            </a:pPr>
            <a:endParaRPr lang="en-GB" sz="1600" dirty="0" smtClean="0"/>
          </a:p>
          <a:p>
            <a:pPr lvl="1">
              <a:defRPr/>
            </a:pPr>
            <a:r>
              <a:rPr lang="en-GB" sz="1400" dirty="0" smtClean="0"/>
              <a:t>a </a:t>
            </a:r>
            <a:r>
              <a:rPr lang="en-GB" sz="1400" b="1" dirty="0" smtClean="0"/>
              <a:t>raw score</a:t>
            </a:r>
            <a:r>
              <a:rPr lang="en-GB" sz="1400" dirty="0" smtClean="0"/>
              <a:t> for each test,</a:t>
            </a:r>
          </a:p>
          <a:p>
            <a:pPr marL="0" indent="0">
              <a:buFont typeface="Wingdings 2" pitchFamily="18" charset="2"/>
              <a:buNone/>
              <a:defRPr/>
            </a:pPr>
            <a:endParaRPr lang="en-GB" sz="1600" dirty="0" smtClean="0"/>
          </a:p>
          <a:p>
            <a:pPr lvl="1">
              <a:defRPr/>
            </a:pPr>
            <a:r>
              <a:rPr lang="en-GB" sz="1400" dirty="0" smtClean="0"/>
              <a:t>a </a:t>
            </a:r>
            <a:r>
              <a:rPr lang="en-GB" sz="1400" b="1" dirty="0" smtClean="0"/>
              <a:t>scaled score: </a:t>
            </a:r>
            <a:r>
              <a:rPr lang="en-GB" sz="1400" dirty="0" smtClean="0"/>
              <a:t>100 = national expectation and…</a:t>
            </a:r>
          </a:p>
          <a:p>
            <a:pPr marL="0" indent="0">
              <a:buFont typeface="Wingdings 2" pitchFamily="18" charset="2"/>
              <a:buNone/>
              <a:defRPr/>
            </a:pPr>
            <a:endParaRPr lang="en-GB" sz="1600" dirty="0" smtClean="0"/>
          </a:p>
          <a:p>
            <a:pPr lvl="1">
              <a:defRPr/>
            </a:pPr>
            <a:r>
              <a:rPr lang="en-GB" sz="1400" b="1" dirty="0" smtClean="0"/>
              <a:t>confirmation</a:t>
            </a:r>
            <a:r>
              <a:rPr lang="en-GB" sz="1400" dirty="0" smtClean="0"/>
              <a:t> of whether or not they </a:t>
            </a:r>
            <a:r>
              <a:rPr lang="en-GB" sz="1400" b="1" dirty="0" smtClean="0"/>
              <a:t>attained the national standard.</a:t>
            </a:r>
          </a:p>
          <a:p>
            <a:pPr marL="0" indent="0">
              <a:buFont typeface="Wingdings 2" pitchFamily="18" charset="2"/>
              <a:buNone/>
              <a:defRPr/>
            </a:pPr>
            <a:endParaRPr lang="en-GB" sz="1600" dirty="0" smtClean="0"/>
          </a:p>
          <a:p>
            <a:pPr>
              <a:defRPr/>
            </a:pPr>
            <a:r>
              <a:rPr lang="en-GB" sz="1600" dirty="0" smtClean="0"/>
              <a:t>As this is the first year of this new system, the scale cannot be set in advance so we do not yet know what raw scores will equate to a scaled score of ‘100’.</a:t>
            </a:r>
          </a:p>
        </p:txBody>
      </p:sp>
    </p:spTree>
    <p:extLst>
      <p:ext uri="{BB962C8B-B14F-4D97-AF65-F5344CB8AC3E}">
        <p14:creationId xmlns:p14="http://schemas.microsoft.com/office/powerpoint/2010/main" val="671099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r>
              <a:rPr lang="en-GB" dirty="0" smtClean="0">
                <a:latin typeface="Trebuchet MS" panose="020B0603020202020204" pitchFamily="34" charset="0"/>
              </a:rPr>
              <a:t>A guide for parents</a:t>
            </a:r>
            <a:endParaRPr lang="en-GB" dirty="0">
              <a:latin typeface="Trebuchet MS" panose="020B0603020202020204" pitchFamily="34" charset="0"/>
            </a:endParaRPr>
          </a:p>
        </p:txBody>
      </p:sp>
      <p:sp>
        <p:nvSpPr>
          <p:cNvPr id="3" name="Title 2"/>
          <p:cNvSpPr>
            <a:spLocks noGrp="1"/>
          </p:cNvSpPr>
          <p:nvPr>
            <p:ph type="title"/>
          </p:nvPr>
        </p:nvSpPr>
        <p:spPr/>
        <p:txBody>
          <a:bodyPr/>
          <a:lstStyle/>
          <a:p>
            <a:r>
              <a:rPr lang="en-GB" dirty="0" smtClean="0">
                <a:solidFill>
                  <a:schemeClr val="tx1"/>
                </a:solidFill>
                <a:latin typeface="Trebuchet MS" panose="020B0603020202020204" pitchFamily="34" charset="0"/>
              </a:rPr>
              <a:t>Year 1 Phonics Screening Check</a:t>
            </a:r>
            <a:endParaRPr lang="en-GB"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3026237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fontScale="90000"/>
          </a:bodyPr>
          <a:lstStyle/>
          <a:p>
            <a:pPr algn="ctr" eaLnBrk="1" hangingPunct="1"/>
            <a:r>
              <a:rPr lang="en-GB" altLang="en-US" sz="4400" u="sng" smtClean="0">
                <a:cs typeface="Trebuchet MS" pitchFamily="34" charset="0"/>
              </a:rPr>
              <a:t>Timetable for SATs </a:t>
            </a:r>
            <a:br>
              <a:rPr lang="en-GB" altLang="en-US" sz="4400" u="sng" smtClean="0">
                <a:cs typeface="Trebuchet MS" pitchFamily="34" charset="0"/>
              </a:rPr>
            </a:br>
            <a:r>
              <a:rPr lang="en-GB" altLang="en-US" sz="4400" u="sng" smtClean="0">
                <a:cs typeface="Trebuchet MS" pitchFamily="34" charset="0"/>
              </a:rPr>
              <a:t>9</a:t>
            </a:r>
            <a:r>
              <a:rPr lang="en-GB" altLang="en-US" sz="4400" u="sng" baseline="30000" smtClean="0">
                <a:cs typeface="Trebuchet MS" pitchFamily="34" charset="0"/>
              </a:rPr>
              <a:t>th</a:t>
            </a:r>
            <a:r>
              <a:rPr lang="en-GB" altLang="en-US" sz="4400" u="sng" smtClean="0">
                <a:cs typeface="Trebuchet MS" pitchFamily="34" charset="0"/>
              </a:rPr>
              <a:t> – 12</a:t>
            </a:r>
            <a:r>
              <a:rPr lang="en-GB" altLang="en-US" sz="4400" u="sng" baseline="30000" smtClean="0">
                <a:cs typeface="Trebuchet MS" pitchFamily="34" charset="0"/>
              </a:rPr>
              <a:t>th</a:t>
            </a:r>
            <a:r>
              <a:rPr lang="en-GB" altLang="en-US" sz="4400" u="sng" smtClean="0">
                <a:cs typeface="Trebuchet MS" pitchFamily="34" charset="0"/>
              </a:rPr>
              <a:t> May 2016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3847518"/>
              </p:ext>
            </p:extLst>
          </p:nvPr>
        </p:nvGraphicFramePr>
        <p:xfrm>
          <a:off x="1055688" y="2636838"/>
          <a:ext cx="7416800" cy="3421062"/>
        </p:xfrm>
        <a:graphic>
          <a:graphicData uri="http://schemas.openxmlformats.org/drawingml/2006/table">
            <a:tbl>
              <a:tblPr firstRow="1" bandRow="1">
                <a:tableStyleId>{5C22544A-7EE6-4342-B048-85BDC9FD1C3A}</a:tableStyleId>
              </a:tblPr>
              <a:tblGrid>
                <a:gridCol w="1483360"/>
                <a:gridCol w="1483360"/>
                <a:gridCol w="1483360"/>
                <a:gridCol w="1454556"/>
                <a:gridCol w="1512164"/>
              </a:tblGrid>
              <a:tr h="894330">
                <a:tc>
                  <a:txBody>
                    <a:bodyPr/>
                    <a:lstStyle/>
                    <a:p>
                      <a:r>
                        <a:rPr lang="en-GB" sz="1800" dirty="0" smtClean="0"/>
                        <a:t>Mon 9</a:t>
                      </a:r>
                      <a:r>
                        <a:rPr lang="en-GB" sz="1800" baseline="30000" dirty="0" smtClean="0"/>
                        <a:t>th</a:t>
                      </a:r>
                      <a:endParaRPr lang="en-GB" sz="1800" dirty="0"/>
                    </a:p>
                  </a:txBody>
                  <a:tcPr marT="45727" marB="45727"/>
                </a:tc>
                <a:tc>
                  <a:txBody>
                    <a:bodyPr/>
                    <a:lstStyle/>
                    <a:p>
                      <a:r>
                        <a:rPr lang="en-GB" sz="1800" dirty="0" smtClean="0"/>
                        <a:t>Tues 10</a:t>
                      </a:r>
                      <a:r>
                        <a:rPr lang="en-GB" sz="1800" baseline="30000" dirty="0" smtClean="0"/>
                        <a:t>th</a:t>
                      </a:r>
                      <a:endParaRPr lang="en-GB" sz="1800" dirty="0"/>
                    </a:p>
                  </a:txBody>
                  <a:tcPr marT="45727" marB="45727"/>
                </a:tc>
                <a:tc>
                  <a:txBody>
                    <a:bodyPr/>
                    <a:lstStyle/>
                    <a:p>
                      <a:r>
                        <a:rPr lang="en-GB" sz="1800" dirty="0" smtClean="0"/>
                        <a:t>Wed 11</a:t>
                      </a:r>
                      <a:r>
                        <a:rPr lang="en-GB" sz="1800" baseline="30000" dirty="0" smtClean="0"/>
                        <a:t>th</a:t>
                      </a:r>
                      <a:endParaRPr lang="en-GB" sz="1800" dirty="0"/>
                    </a:p>
                  </a:txBody>
                  <a:tcPr marT="45727" marB="45727"/>
                </a:tc>
                <a:tc>
                  <a:txBody>
                    <a:bodyPr/>
                    <a:lstStyle/>
                    <a:p>
                      <a:r>
                        <a:rPr lang="en-GB" sz="1800" dirty="0" smtClean="0"/>
                        <a:t>Thurs</a:t>
                      </a:r>
                      <a:r>
                        <a:rPr lang="en-GB" sz="1800" baseline="0" dirty="0" smtClean="0"/>
                        <a:t> </a:t>
                      </a:r>
                      <a:r>
                        <a:rPr lang="en-GB" sz="1800" dirty="0" smtClean="0"/>
                        <a:t>12</a:t>
                      </a:r>
                      <a:r>
                        <a:rPr lang="en-GB" sz="1800" baseline="30000" dirty="0" smtClean="0"/>
                        <a:t>th</a:t>
                      </a:r>
                      <a:r>
                        <a:rPr lang="en-GB" sz="1800" dirty="0" smtClean="0"/>
                        <a:t> </a:t>
                      </a:r>
                      <a:endParaRPr lang="en-GB" sz="1800" dirty="0"/>
                    </a:p>
                  </a:txBody>
                  <a:tcPr marT="45727" marB="45727"/>
                </a:tc>
                <a:tc>
                  <a:txBody>
                    <a:bodyPr/>
                    <a:lstStyle/>
                    <a:p>
                      <a:r>
                        <a:rPr lang="en-GB" sz="1800" dirty="0" smtClean="0"/>
                        <a:t>Fri 13</a:t>
                      </a:r>
                      <a:r>
                        <a:rPr lang="en-GB" sz="1800" baseline="30000" dirty="0" smtClean="0"/>
                        <a:t>th</a:t>
                      </a:r>
                      <a:r>
                        <a:rPr lang="en-GB" sz="1800" dirty="0" smtClean="0"/>
                        <a:t> </a:t>
                      </a:r>
                      <a:endParaRPr lang="en-GB" sz="1800" dirty="0"/>
                    </a:p>
                  </a:txBody>
                  <a:tcPr marT="45727" marB="45727"/>
                </a:tc>
              </a:tr>
              <a:tr h="1337938">
                <a:tc>
                  <a:txBody>
                    <a:bodyPr/>
                    <a:lstStyle/>
                    <a:p>
                      <a:r>
                        <a:rPr lang="en-GB" sz="1800" dirty="0" smtClean="0"/>
                        <a:t>Reading Test</a:t>
                      </a:r>
                    </a:p>
                    <a:p>
                      <a:endParaRPr lang="en-GB" sz="1800" dirty="0"/>
                    </a:p>
                  </a:txBody>
                  <a:tcPr marT="45727" marB="45727"/>
                </a:tc>
                <a:tc>
                  <a:txBody>
                    <a:bodyPr/>
                    <a:lstStyle/>
                    <a:p>
                      <a:r>
                        <a:rPr lang="en-GB" sz="1800" dirty="0" smtClean="0"/>
                        <a:t>GPS Tests</a:t>
                      </a:r>
                      <a:endParaRPr lang="en-GB" sz="1800" dirty="0"/>
                    </a:p>
                  </a:txBody>
                  <a:tcPr marT="45727" marB="45727"/>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smtClean="0"/>
                        <a:t>Maths Paper 1 – Arithmetic </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800" dirty="0" smtClean="0"/>
                    </a:p>
                  </a:txBody>
                  <a:tcPr marT="45727" marB="45727"/>
                </a:tc>
                <a:tc>
                  <a:txBody>
                    <a:bodyPr/>
                    <a:lstStyle/>
                    <a:p>
                      <a:r>
                        <a:rPr lang="en-GB" sz="1800" dirty="0" smtClean="0"/>
                        <a:t>Maths</a:t>
                      </a:r>
                      <a:r>
                        <a:rPr lang="en-GB" sz="1800" baseline="0" dirty="0" smtClean="0"/>
                        <a:t> Paper 3 - Reasoning</a:t>
                      </a:r>
                      <a:endParaRPr lang="en-GB" sz="1800" dirty="0"/>
                    </a:p>
                  </a:txBody>
                  <a:tcPr marT="45727" marB="45727"/>
                </a:tc>
                <a:tc>
                  <a:txBody>
                    <a:bodyPr/>
                    <a:lstStyle/>
                    <a:p>
                      <a:endParaRPr lang="en-GB" sz="1800" dirty="0"/>
                    </a:p>
                  </a:txBody>
                  <a:tcPr marT="45727" marB="45727"/>
                </a:tc>
              </a:tr>
              <a:tr h="1188794">
                <a:tc>
                  <a:txBody>
                    <a:bodyPr/>
                    <a:lstStyle/>
                    <a:p>
                      <a:endParaRPr lang="en-GB" sz="1800" dirty="0"/>
                    </a:p>
                  </a:txBody>
                  <a:tcPr marT="45727" marB="45727"/>
                </a:tc>
                <a:tc>
                  <a:txBody>
                    <a:bodyPr/>
                    <a:lstStyle/>
                    <a:p>
                      <a:endParaRPr lang="en-GB" sz="1800"/>
                    </a:p>
                  </a:txBody>
                  <a:tcPr marT="45727" marB="45727"/>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smtClean="0"/>
                        <a:t>Maths Paper 2</a:t>
                      </a:r>
                      <a:r>
                        <a:rPr lang="en-GB" sz="1800" baseline="0" dirty="0" smtClean="0"/>
                        <a:t> - Reasoning</a:t>
                      </a:r>
                      <a:endParaRPr lang="en-GB" sz="1800" dirty="0" smtClean="0"/>
                    </a:p>
                    <a:p>
                      <a:endParaRPr lang="en-GB" sz="1800" dirty="0"/>
                    </a:p>
                  </a:txBody>
                  <a:tcPr marT="45727" marB="45727"/>
                </a:tc>
                <a:tc>
                  <a:txBody>
                    <a:bodyPr/>
                    <a:lstStyle/>
                    <a:p>
                      <a:endParaRPr lang="en-GB" sz="1800" dirty="0"/>
                    </a:p>
                  </a:txBody>
                  <a:tcPr marT="45727" marB="45727"/>
                </a:tc>
                <a:tc>
                  <a:txBody>
                    <a:bodyPr/>
                    <a:lstStyle/>
                    <a:p>
                      <a:endParaRPr lang="en-GB" sz="1800" dirty="0"/>
                    </a:p>
                  </a:txBody>
                  <a:tcPr marT="45727" marB="45727"/>
                </a:tc>
              </a:tr>
            </a:tbl>
          </a:graphicData>
        </a:graphic>
      </p:graphicFrame>
      <p:pic>
        <p:nvPicPr>
          <p:cNvPr id="6173" name="Picture 99" descr="bs00892_[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238" y="647700"/>
            <a:ext cx="89852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06013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GB" altLang="en-US" sz="4400" smtClean="0">
                <a:cs typeface="Trebuchet MS" pitchFamily="34" charset="0"/>
              </a:rPr>
              <a:t> </a:t>
            </a:r>
            <a:r>
              <a:rPr lang="en-GB" altLang="en-US" sz="4400" u="sng" smtClean="0">
                <a:cs typeface="Trebuchet MS" pitchFamily="34" charset="0"/>
              </a:rPr>
              <a:t>The Reading Test</a:t>
            </a:r>
          </a:p>
        </p:txBody>
      </p:sp>
      <p:pic>
        <p:nvPicPr>
          <p:cNvPr id="7171" name="Picture 7" descr="j0280405[1]"/>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a:xfrm>
            <a:off x="788988" y="1196975"/>
            <a:ext cx="2555875" cy="2500313"/>
          </a:xfrm>
        </p:spPr>
      </p:pic>
      <p:sp>
        <p:nvSpPr>
          <p:cNvPr id="28675" name="Rectangle 3"/>
          <p:cNvSpPr>
            <a:spLocks noGrp="1" noChangeArrowheads="1"/>
          </p:cNvSpPr>
          <p:nvPr>
            <p:ph type="body" sz="half" idx="2"/>
          </p:nvPr>
        </p:nvSpPr>
        <p:spPr>
          <a:xfrm>
            <a:off x="4067175" y="1268413"/>
            <a:ext cx="4614863" cy="4933950"/>
          </a:xfrm>
        </p:spPr>
        <p:txBody>
          <a:bodyPr rtlCol="0">
            <a:normAutofit lnSpcReduction="10000"/>
          </a:bodyPr>
          <a:lstStyle/>
          <a:p>
            <a:pPr eaLnBrk="1" fontAlgn="auto" hangingPunct="1">
              <a:lnSpc>
                <a:spcPct val="90000"/>
              </a:lnSpc>
              <a:buClr>
                <a:schemeClr val="tx1">
                  <a:lumMod val="75000"/>
                  <a:lumOff val="25000"/>
                </a:schemeClr>
              </a:buClr>
              <a:buFontTx/>
              <a:buNone/>
              <a:defRPr/>
            </a:pPr>
            <a:endParaRPr lang="en-US" sz="2400" dirty="0" smtClean="0">
              <a:solidFill>
                <a:schemeClr val="tx1">
                  <a:lumMod val="75000"/>
                  <a:lumOff val="25000"/>
                </a:schemeClr>
              </a:solidFill>
              <a:effectLst>
                <a:outerShdw blurRad="38100" dist="38100" dir="2700000" algn="tl">
                  <a:srgbClr val="FFFFFF"/>
                </a:outerShdw>
              </a:effectLst>
            </a:endParaRPr>
          </a:p>
          <a:p>
            <a:pPr eaLnBrk="1" fontAlgn="auto" hangingPunct="1">
              <a:lnSpc>
                <a:spcPct val="90000"/>
              </a:lnSpc>
              <a:buClr>
                <a:schemeClr val="tx1">
                  <a:lumMod val="75000"/>
                  <a:lumOff val="25000"/>
                </a:schemeClr>
              </a:buClr>
              <a:buFont typeface="Wingdings 2" charset="2"/>
              <a:buChar char=""/>
              <a:defRPr/>
            </a:pPr>
            <a:r>
              <a:rPr lang="en-US" sz="2600" dirty="0" smtClean="0">
                <a:solidFill>
                  <a:schemeClr val="tx1">
                    <a:lumMod val="75000"/>
                    <a:lumOff val="25000"/>
                  </a:schemeClr>
                </a:solidFill>
                <a:effectLst>
                  <a:outerShdw blurRad="38100" dist="38100" dir="2700000" algn="tl">
                    <a:srgbClr val="FFFFFF"/>
                  </a:outerShdw>
                </a:effectLst>
              </a:rPr>
              <a:t>Pupils are allowed 1 hour for the reading test.</a:t>
            </a:r>
          </a:p>
          <a:p>
            <a:pPr eaLnBrk="1" fontAlgn="auto" hangingPunct="1">
              <a:lnSpc>
                <a:spcPct val="90000"/>
              </a:lnSpc>
              <a:buClr>
                <a:schemeClr val="tx1">
                  <a:lumMod val="75000"/>
                  <a:lumOff val="25000"/>
                </a:schemeClr>
              </a:buClr>
              <a:buFont typeface="Wingdings 2" charset="2"/>
              <a:buChar char=""/>
              <a:defRPr/>
            </a:pPr>
            <a:r>
              <a:rPr lang="en-US" sz="2600" dirty="0" smtClean="0">
                <a:solidFill>
                  <a:schemeClr val="tx1">
                    <a:lumMod val="75000"/>
                    <a:lumOff val="25000"/>
                  </a:schemeClr>
                </a:solidFill>
                <a:effectLst>
                  <a:outerShdw blurRad="38100" dist="38100" dir="2700000" algn="tl">
                    <a:srgbClr val="FFFFFF"/>
                  </a:outerShdw>
                </a:effectLst>
              </a:rPr>
              <a:t>The test will include 3 or 4 different texts – past examples include stories, poems, explanations, classic texts, interviews and accounts.</a:t>
            </a:r>
          </a:p>
          <a:p>
            <a:pPr eaLnBrk="1" fontAlgn="auto" hangingPunct="1">
              <a:lnSpc>
                <a:spcPct val="90000"/>
              </a:lnSpc>
              <a:buClr>
                <a:schemeClr val="tx1">
                  <a:lumMod val="75000"/>
                  <a:lumOff val="25000"/>
                </a:schemeClr>
              </a:buClr>
              <a:buFont typeface="Wingdings 2" charset="2"/>
              <a:buChar char=""/>
              <a:defRPr/>
            </a:pPr>
            <a:r>
              <a:rPr lang="en-US" sz="2600" dirty="0" smtClean="0">
                <a:solidFill>
                  <a:schemeClr val="tx1">
                    <a:lumMod val="75000"/>
                    <a:lumOff val="25000"/>
                  </a:schemeClr>
                </a:solidFill>
                <a:effectLst>
                  <a:outerShdw blurRad="38100" dist="38100" dir="2700000" algn="tl">
                    <a:srgbClr val="FFFFFF"/>
                  </a:outerShdw>
                </a:effectLst>
              </a:rPr>
              <a:t>The questions will range from simple retrieval to more advanced inference and deduction. </a:t>
            </a:r>
          </a:p>
        </p:txBody>
      </p:sp>
      <p:pic>
        <p:nvPicPr>
          <p:cNvPr id="7173" name="Picture 8" descr="j037014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31913" y="4076700"/>
            <a:ext cx="2012950"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00453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eaLnBrk="1" hangingPunct="1"/>
            <a:r>
              <a:rPr lang="en-GB" altLang="en-US" sz="4400" u="sng" dirty="0" smtClean="0">
                <a:cs typeface="Trebuchet MS" pitchFamily="34" charset="0"/>
              </a:rPr>
              <a:t>The GPS Test</a:t>
            </a:r>
          </a:p>
        </p:txBody>
      </p:sp>
      <p:sp>
        <p:nvSpPr>
          <p:cNvPr id="3" name="Content Placeholder 2"/>
          <p:cNvSpPr>
            <a:spLocks noGrp="1"/>
          </p:cNvSpPr>
          <p:nvPr>
            <p:ph idx="1"/>
          </p:nvPr>
        </p:nvSpPr>
        <p:spPr>
          <a:xfrm>
            <a:off x="971550" y="2492375"/>
            <a:ext cx="7124700" cy="4051300"/>
          </a:xfrm>
        </p:spPr>
        <p:txBody>
          <a:bodyPr rtlCol="0">
            <a:normAutofit/>
          </a:bodyPr>
          <a:lstStyle/>
          <a:p>
            <a:pPr eaLnBrk="1" fontAlgn="auto" hangingPunct="1">
              <a:buClr>
                <a:schemeClr val="tx1">
                  <a:lumMod val="75000"/>
                  <a:lumOff val="25000"/>
                </a:schemeClr>
              </a:buClr>
              <a:buFont typeface="Wingdings" pitchFamily="2" charset="2"/>
              <a:buChar char="v"/>
              <a:defRPr/>
            </a:pPr>
            <a:r>
              <a:rPr lang="en-GB" sz="3200" dirty="0" smtClean="0">
                <a:solidFill>
                  <a:schemeClr val="tx1">
                    <a:lumMod val="75000"/>
                    <a:lumOff val="25000"/>
                  </a:schemeClr>
                </a:solidFill>
              </a:rPr>
              <a:t>Spelling, punctuation and grammar</a:t>
            </a:r>
          </a:p>
          <a:p>
            <a:pPr eaLnBrk="1" fontAlgn="auto" hangingPunct="1">
              <a:buClr>
                <a:schemeClr val="tx1">
                  <a:lumMod val="75000"/>
                  <a:lumOff val="25000"/>
                </a:schemeClr>
              </a:buClr>
              <a:buFont typeface="Wingdings" pitchFamily="2" charset="2"/>
              <a:buChar char="v"/>
              <a:defRPr/>
            </a:pPr>
            <a:r>
              <a:rPr lang="en-GB" sz="3200" dirty="0" smtClean="0">
                <a:solidFill>
                  <a:schemeClr val="tx1">
                    <a:lumMod val="75000"/>
                    <a:lumOff val="25000"/>
                  </a:schemeClr>
                </a:solidFill>
              </a:rPr>
              <a:t>Spelling Test – 20 words</a:t>
            </a:r>
          </a:p>
          <a:p>
            <a:pPr eaLnBrk="1" fontAlgn="auto" hangingPunct="1">
              <a:buClr>
                <a:schemeClr val="tx1">
                  <a:lumMod val="75000"/>
                  <a:lumOff val="25000"/>
                </a:schemeClr>
              </a:buClr>
              <a:buFont typeface="Wingdings" pitchFamily="2" charset="2"/>
              <a:buChar char="v"/>
              <a:defRPr/>
            </a:pPr>
            <a:r>
              <a:rPr lang="en-GB" sz="3200" dirty="0" smtClean="0">
                <a:solidFill>
                  <a:schemeClr val="tx1">
                    <a:lumMod val="75000"/>
                    <a:lumOff val="25000"/>
                  </a:schemeClr>
                </a:solidFill>
              </a:rPr>
              <a:t>Written paper – 45 minutes</a:t>
            </a:r>
          </a:p>
          <a:p>
            <a:pPr marL="0" indent="0" eaLnBrk="1" fontAlgn="auto" hangingPunct="1">
              <a:buClr>
                <a:schemeClr val="tx1">
                  <a:lumMod val="75000"/>
                  <a:lumOff val="25000"/>
                </a:schemeClr>
              </a:buClr>
              <a:buFont typeface="Wingdings 2" charset="2"/>
              <a:buNone/>
              <a:defRPr/>
            </a:pPr>
            <a:endParaRPr lang="en-GB" sz="3200" dirty="0" smtClean="0">
              <a:solidFill>
                <a:schemeClr val="tx1">
                  <a:lumMod val="75000"/>
                  <a:lumOff val="25000"/>
                </a:schemeClr>
              </a:solidFill>
            </a:endParaRPr>
          </a:p>
          <a:p>
            <a:pPr eaLnBrk="1" fontAlgn="auto" hangingPunct="1">
              <a:buClr>
                <a:schemeClr val="tx1">
                  <a:lumMod val="75000"/>
                  <a:lumOff val="25000"/>
                </a:schemeClr>
              </a:buClr>
              <a:buFont typeface="Wingdings 2" charset="2"/>
              <a:buChar char=""/>
              <a:defRPr/>
            </a:pPr>
            <a:endParaRPr lang="en-GB" sz="4800" dirty="0" smtClean="0">
              <a:solidFill>
                <a:schemeClr val="tx1">
                  <a:lumMod val="75000"/>
                  <a:lumOff val="25000"/>
                </a:schemeClr>
              </a:solidFill>
            </a:endParaRPr>
          </a:p>
          <a:p>
            <a:pPr marL="0" indent="0" eaLnBrk="1" fontAlgn="auto" hangingPunct="1">
              <a:buClr>
                <a:schemeClr val="tx1">
                  <a:lumMod val="75000"/>
                  <a:lumOff val="25000"/>
                </a:schemeClr>
              </a:buClr>
              <a:buFont typeface="Wingdings 2" charset="2"/>
              <a:buNone/>
              <a:defRPr/>
            </a:pPr>
            <a:endParaRPr lang="en-GB" sz="4800" dirty="0">
              <a:solidFill>
                <a:schemeClr val="tx1">
                  <a:lumMod val="75000"/>
                  <a:lumOff val="25000"/>
                </a:schemeClr>
              </a:solidFill>
            </a:endParaRPr>
          </a:p>
        </p:txBody>
      </p:sp>
    </p:spTree>
    <p:extLst>
      <p:ext uri="{BB962C8B-B14F-4D97-AF65-F5344CB8AC3E}">
        <p14:creationId xmlns:p14="http://schemas.microsoft.com/office/powerpoint/2010/main" val="31004496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755576" y="908720"/>
            <a:ext cx="7561263" cy="923925"/>
          </a:xfrm>
        </p:spPr>
        <p:txBody>
          <a:bodyPr>
            <a:normAutofit fontScale="90000"/>
          </a:bodyPr>
          <a:lstStyle/>
          <a:p>
            <a:pPr eaLnBrk="1" hangingPunct="1"/>
            <a:r>
              <a:rPr lang="en-GB" altLang="en-US" b="1" dirty="0" smtClean="0">
                <a:cs typeface="Trebuchet MS" pitchFamily="34" charset="0"/>
              </a:rPr>
              <a:t>While he stood in a muddy field,</a:t>
            </a:r>
            <a:r>
              <a:rPr lang="en-GB" altLang="en-US" sz="2000" b="1" dirty="0" smtClean="0">
                <a:cs typeface="Trebuchet MS" pitchFamily="34" charset="0"/>
              </a:rPr>
              <a:t/>
            </a:r>
            <a:br>
              <a:rPr lang="en-GB" altLang="en-US" sz="2000" b="1" dirty="0" smtClean="0">
                <a:cs typeface="Trebuchet MS" pitchFamily="34" charset="0"/>
              </a:rPr>
            </a:br>
            <a:r>
              <a:rPr lang="en-GB" altLang="en-US" sz="2000" b="1" dirty="0" smtClean="0">
                <a:cs typeface="Trebuchet MS" pitchFamily="34" charset="0"/>
              </a:rPr>
              <a:t/>
            </a:r>
            <a:br>
              <a:rPr lang="en-GB" altLang="en-US" sz="2000" b="1" dirty="0" smtClean="0">
                <a:cs typeface="Trebuchet MS" pitchFamily="34" charset="0"/>
              </a:rPr>
            </a:br>
            <a:r>
              <a:rPr lang="en-GB" altLang="en-US" b="1" dirty="0" smtClean="0">
                <a:cs typeface="Trebuchet MS" pitchFamily="34" charset="0"/>
              </a:rPr>
              <a:t>the spotty cow mooed loudly.</a:t>
            </a:r>
            <a:endParaRPr lang="en-GB" altLang="en-US" sz="2000" b="1" dirty="0" smtClean="0">
              <a:cs typeface="Trebuchet MS" pitchFamily="34" charset="0"/>
            </a:endParaRPr>
          </a:p>
        </p:txBody>
      </p:sp>
      <p:sp>
        <p:nvSpPr>
          <p:cNvPr id="9219" name="Content Placeholder 2"/>
          <p:cNvSpPr>
            <a:spLocks noGrp="1"/>
          </p:cNvSpPr>
          <p:nvPr>
            <p:ph idx="1"/>
          </p:nvPr>
        </p:nvSpPr>
        <p:spPr>
          <a:xfrm>
            <a:off x="971550" y="2133600"/>
            <a:ext cx="1079500" cy="4868863"/>
          </a:xfrm>
        </p:spPr>
        <p:txBody>
          <a:bodyPr/>
          <a:lstStyle/>
          <a:p>
            <a:pPr marL="0" indent="0" eaLnBrk="1" hangingPunct="1">
              <a:buFont typeface="Wingdings 2" pitchFamily="18" charset="2"/>
              <a:buNone/>
            </a:pPr>
            <a:endParaRPr lang="en-GB" altLang="en-US" smtClean="0"/>
          </a:p>
          <a:p>
            <a:pPr marL="0" indent="0" eaLnBrk="1" hangingPunct="1">
              <a:buFont typeface="Wingdings 2" pitchFamily="18" charset="2"/>
              <a:buNone/>
            </a:pPr>
            <a:r>
              <a:rPr lang="en-GB" altLang="en-US" smtClean="0"/>
              <a:t>	</a:t>
            </a:r>
          </a:p>
        </p:txBody>
      </p:sp>
      <p:sp>
        <p:nvSpPr>
          <p:cNvPr id="9220" name="TextBox 3"/>
          <p:cNvSpPr txBox="1">
            <a:spLocks noChangeArrowheads="1"/>
          </p:cNvSpPr>
          <p:nvPr/>
        </p:nvSpPr>
        <p:spPr bwMode="auto">
          <a:xfrm rot="-1608312">
            <a:off x="466725" y="2593975"/>
            <a:ext cx="11525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r>
              <a:rPr lang="en-GB" altLang="en-US" sz="3200">
                <a:latin typeface="Comic Sans MS" pitchFamily="66" charset="0"/>
              </a:rPr>
              <a:t>noun</a:t>
            </a:r>
          </a:p>
        </p:txBody>
      </p:sp>
      <p:sp>
        <p:nvSpPr>
          <p:cNvPr id="9221" name="TextBox 4"/>
          <p:cNvSpPr txBox="1">
            <a:spLocks noChangeArrowheads="1"/>
          </p:cNvSpPr>
          <p:nvPr/>
        </p:nvSpPr>
        <p:spPr bwMode="auto">
          <a:xfrm>
            <a:off x="7596188" y="3225800"/>
            <a:ext cx="11509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r>
              <a:rPr lang="en-GB" altLang="en-US" sz="3200">
                <a:latin typeface="Comic Sans MS" pitchFamily="66" charset="0"/>
              </a:rPr>
              <a:t>verb</a:t>
            </a:r>
          </a:p>
        </p:txBody>
      </p:sp>
      <p:sp>
        <p:nvSpPr>
          <p:cNvPr id="9222" name="TextBox 5"/>
          <p:cNvSpPr txBox="1">
            <a:spLocks noChangeArrowheads="1"/>
          </p:cNvSpPr>
          <p:nvPr/>
        </p:nvSpPr>
        <p:spPr bwMode="auto">
          <a:xfrm rot="524815">
            <a:off x="1076325" y="3663950"/>
            <a:ext cx="1962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r>
              <a:rPr lang="en-GB" altLang="en-US" sz="3200">
                <a:latin typeface="Comic Sans MS" pitchFamily="66" charset="0"/>
              </a:rPr>
              <a:t>adjective</a:t>
            </a:r>
          </a:p>
        </p:txBody>
      </p:sp>
      <p:sp>
        <p:nvSpPr>
          <p:cNvPr id="9223" name="TextBox 6"/>
          <p:cNvSpPr txBox="1">
            <a:spLocks noChangeArrowheads="1"/>
          </p:cNvSpPr>
          <p:nvPr/>
        </p:nvSpPr>
        <p:spPr bwMode="auto">
          <a:xfrm rot="1536510">
            <a:off x="4710113" y="3829050"/>
            <a:ext cx="15049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r>
              <a:rPr lang="en-GB" altLang="en-US" sz="3200">
                <a:latin typeface="Comic Sans MS" pitchFamily="66" charset="0"/>
              </a:rPr>
              <a:t>adverb</a:t>
            </a:r>
          </a:p>
        </p:txBody>
      </p:sp>
      <p:sp>
        <p:nvSpPr>
          <p:cNvPr id="9224" name="TextBox 7"/>
          <p:cNvSpPr txBox="1">
            <a:spLocks noChangeArrowheads="1"/>
          </p:cNvSpPr>
          <p:nvPr/>
        </p:nvSpPr>
        <p:spPr bwMode="auto">
          <a:xfrm rot="-1608312">
            <a:off x="6588125" y="1987550"/>
            <a:ext cx="2293938"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r>
              <a:rPr lang="en-GB" altLang="en-US" sz="3200">
                <a:latin typeface="Comic Sans MS" pitchFamily="66" charset="0"/>
              </a:rPr>
              <a:t>connective</a:t>
            </a:r>
          </a:p>
        </p:txBody>
      </p:sp>
      <p:sp>
        <p:nvSpPr>
          <p:cNvPr id="9225" name="TextBox 8"/>
          <p:cNvSpPr txBox="1">
            <a:spLocks noChangeArrowheads="1"/>
          </p:cNvSpPr>
          <p:nvPr/>
        </p:nvSpPr>
        <p:spPr bwMode="auto">
          <a:xfrm rot="-711135">
            <a:off x="3406775" y="4618038"/>
            <a:ext cx="1506538"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r>
              <a:rPr lang="en-GB" altLang="en-US" sz="3200">
                <a:latin typeface="Comic Sans MS" pitchFamily="66" charset="0"/>
              </a:rPr>
              <a:t>article</a:t>
            </a:r>
          </a:p>
        </p:txBody>
      </p:sp>
      <p:sp>
        <p:nvSpPr>
          <p:cNvPr id="9226" name="TextBox 9"/>
          <p:cNvSpPr txBox="1">
            <a:spLocks noChangeArrowheads="1"/>
          </p:cNvSpPr>
          <p:nvPr/>
        </p:nvSpPr>
        <p:spPr bwMode="auto">
          <a:xfrm rot="-1608312">
            <a:off x="6089650" y="4618038"/>
            <a:ext cx="23431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r>
              <a:rPr lang="en-GB" altLang="en-US" sz="3200">
                <a:latin typeface="Comic Sans MS" pitchFamily="66" charset="0"/>
              </a:rPr>
              <a:t>preposition</a:t>
            </a:r>
          </a:p>
        </p:txBody>
      </p:sp>
      <p:sp>
        <p:nvSpPr>
          <p:cNvPr id="9227" name="TextBox 10"/>
          <p:cNvSpPr txBox="1">
            <a:spLocks noChangeArrowheads="1"/>
          </p:cNvSpPr>
          <p:nvPr/>
        </p:nvSpPr>
        <p:spPr bwMode="auto">
          <a:xfrm rot="-872536">
            <a:off x="2770188" y="2593975"/>
            <a:ext cx="2778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r>
              <a:rPr lang="en-GB" altLang="en-US" sz="3200">
                <a:latin typeface="Comic Sans MS" pitchFamily="66" charset="0"/>
              </a:rPr>
              <a:t>main clause</a:t>
            </a:r>
          </a:p>
        </p:txBody>
      </p:sp>
      <p:sp>
        <p:nvSpPr>
          <p:cNvPr id="9228" name="TextBox 11"/>
          <p:cNvSpPr txBox="1">
            <a:spLocks noChangeArrowheads="1"/>
          </p:cNvSpPr>
          <p:nvPr/>
        </p:nvSpPr>
        <p:spPr bwMode="auto">
          <a:xfrm rot="1107540">
            <a:off x="7151688" y="5835650"/>
            <a:ext cx="15430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r>
              <a:rPr lang="en-GB" altLang="en-US" sz="3200">
                <a:latin typeface="Comic Sans MS" pitchFamily="66" charset="0"/>
              </a:rPr>
              <a:t>phrase</a:t>
            </a:r>
          </a:p>
        </p:txBody>
      </p:sp>
      <p:sp>
        <p:nvSpPr>
          <p:cNvPr id="9229" name="TextBox 12"/>
          <p:cNvSpPr txBox="1">
            <a:spLocks noChangeArrowheads="1"/>
          </p:cNvSpPr>
          <p:nvPr/>
        </p:nvSpPr>
        <p:spPr bwMode="auto">
          <a:xfrm>
            <a:off x="1606550" y="5835650"/>
            <a:ext cx="3856038"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r>
              <a:rPr lang="en-GB" altLang="en-US" sz="3200">
                <a:latin typeface="Comic Sans MS" pitchFamily="66" charset="0"/>
              </a:rPr>
              <a:t>subordinate clause</a:t>
            </a:r>
          </a:p>
        </p:txBody>
      </p:sp>
      <p:sp>
        <p:nvSpPr>
          <p:cNvPr id="9230" name="TextBox 16"/>
          <p:cNvSpPr txBox="1">
            <a:spLocks noChangeArrowheads="1"/>
          </p:cNvSpPr>
          <p:nvPr/>
        </p:nvSpPr>
        <p:spPr bwMode="auto">
          <a:xfrm rot="-1608312">
            <a:off x="404813" y="4970463"/>
            <a:ext cx="18272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r>
              <a:rPr lang="en-GB" altLang="en-US" sz="3200">
                <a:latin typeface="Comic Sans MS" pitchFamily="66" charset="0"/>
              </a:rPr>
              <a:t>pronoun</a:t>
            </a:r>
          </a:p>
        </p:txBody>
      </p:sp>
    </p:spTree>
    <p:extLst>
      <p:ext uri="{BB962C8B-B14F-4D97-AF65-F5344CB8AC3E}">
        <p14:creationId xmlns:p14="http://schemas.microsoft.com/office/powerpoint/2010/main" val="13260297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009650" y="404813"/>
            <a:ext cx="7124700" cy="1195387"/>
          </a:xfrm>
        </p:spPr>
        <p:txBody>
          <a:bodyPr/>
          <a:lstStyle/>
          <a:p>
            <a:r>
              <a:rPr lang="en-GB" altLang="en-US" smtClean="0">
                <a:cs typeface="Trebuchet MS" pitchFamily="34" charset="0"/>
              </a:rPr>
              <a:t>Grammar</a:t>
            </a:r>
          </a:p>
        </p:txBody>
      </p:sp>
      <p:sp>
        <p:nvSpPr>
          <p:cNvPr id="3" name="Content Placeholder 2"/>
          <p:cNvSpPr>
            <a:spLocks noGrp="1"/>
          </p:cNvSpPr>
          <p:nvPr>
            <p:ph idx="1"/>
          </p:nvPr>
        </p:nvSpPr>
        <p:spPr/>
        <p:txBody>
          <a:bodyPr/>
          <a:lstStyle/>
          <a:p>
            <a:pPr>
              <a:defRPr/>
            </a:pPr>
            <a:r>
              <a:rPr lang="en-GB" dirty="0" smtClean="0"/>
              <a:t>There is also some new grammar learning from the national curriculum which is likely to be tested on.</a:t>
            </a:r>
          </a:p>
          <a:p>
            <a:pPr marL="0" indent="0">
              <a:buFont typeface="Wingdings 2" pitchFamily="18" charset="2"/>
              <a:buNone/>
              <a:defRPr/>
            </a:pPr>
            <a:endParaRPr lang="en-GB" dirty="0" smtClean="0"/>
          </a:p>
          <a:p>
            <a:pPr>
              <a:defRPr/>
            </a:pPr>
            <a:r>
              <a:rPr lang="en-GB" dirty="0" smtClean="0"/>
              <a:t>We are currently teaching Year 6 these grammar rules and definitions for the first time.</a:t>
            </a:r>
          </a:p>
        </p:txBody>
      </p:sp>
    </p:spTree>
    <p:extLst>
      <p:ext uri="{BB962C8B-B14F-4D97-AF65-F5344CB8AC3E}">
        <p14:creationId xmlns:p14="http://schemas.microsoft.com/office/powerpoint/2010/main" val="4858734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eaLnBrk="1" hangingPunct="1"/>
            <a:r>
              <a:rPr lang="en-GB" altLang="en-US" sz="4400" u="sng" smtClean="0">
                <a:cs typeface="Trebuchet MS" pitchFamily="34" charset="0"/>
              </a:rPr>
              <a:t>Writing</a:t>
            </a:r>
          </a:p>
        </p:txBody>
      </p:sp>
      <p:sp>
        <p:nvSpPr>
          <p:cNvPr id="11267" name="Content Placeholder 2"/>
          <p:cNvSpPr>
            <a:spLocks noGrp="1"/>
          </p:cNvSpPr>
          <p:nvPr>
            <p:ph idx="1"/>
          </p:nvPr>
        </p:nvSpPr>
        <p:spPr>
          <a:xfrm>
            <a:off x="1009650" y="1806575"/>
            <a:ext cx="7124700" cy="4502150"/>
          </a:xfrm>
        </p:spPr>
        <p:txBody>
          <a:bodyPr/>
          <a:lstStyle/>
          <a:p>
            <a:pPr eaLnBrk="1" hangingPunct="1">
              <a:buFont typeface="Wingdings" pitchFamily="2" charset="2"/>
              <a:buChar char="v"/>
            </a:pPr>
            <a:r>
              <a:rPr lang="en-GB" altLang="en-US" sz="3200" smtClean="0"/>
              <a:t>There is no writing test.</a:t>
            </a:r>
          </a:p>
          <a:p>
            <a:pPr eaLnBrk="1" hangingPunct="1">
              <a:buFont typeface="Wingdings" pitchFamily="2" charset="2"/>
              <a:buChar char="v"/>
            </a:pPr>
            <a:r>
              <a:rPr lang="en-GB" altLang="en-US" sz="3200" smtClean="0"/>
              <a:t>Children will be given a writing level based on continuous teacher assessment throughout the year.</a:t>
            </a:r>
          </a:p>
          <a:p>
            <a:pPr eaLnBrk="1" hangingPunct="1">
              <a:buFont typeface="Wingdings" pitchFamily="2" charset="2"/>
              <a:buChar char="v"/>
            </a:pPr>
            <a:r>
              <a:rPr lang="en-GB" altLang="en-US" sz="3200" smtClean="0"/>
              <a:t>Increased focus on handwriting </a:t>
            </a:r>
          </a:p>
        </p:txBody>
      </p:sp>
    </p:spTree>
    <p:extLst>
      <p:ext uri="{BB962C8B-B14F-4D97-AF65-F5344CB8AC3E}">
        <p14:creationId xmlns:p14="http://schemas.microsoft.com/office/powerpoint/2010/main" val="36653147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eaLnBrk="1" hangingPunct="1"/>
            <a:r>
              <a:rPr lang="en-GB" altLang="en-US" sz="4400" u="sng" smtClean="0">
                <a:cs typeface="Trebuchet MS" pitchFamily="34" charset="0"/>
              </a:rPr>
              <a:t>The Maths Tests</a:t>
            </a:r>
          </a:p>
        </p:txBody>
      </p:sp>
      <p:sp>
        <p:nvSpPr>
          <p:cNvPr id="3" name="Content Placeholder 2"/>
          <p:cNvSpPr>
            <a:spLocks noGrp="1"/>
          </p:cNvSpPr>
          <p:nvPr>
            <p:ph idx="1"/>
          </p:nvPr>
        </p:nvSpPr>
        <p:spPr/>
        <p:txBody>
          <a:bodyPr rtlCol="0">
            <a:normAutofit/>
          </a:bodyPr>
          <a:lstStyle/>
          <a:p>
            <a:pPr eaLnBrk="1" fontAlgn="auto" hangingPunct="1">
              <a:buClr>
                <a:schemeClr val="tx1">
                  <a:lumMod val="75000"/>
                  <a:lumOff val="25000"/>
                </a:schemeClr>
              </a:buClr>
              <a:buFont typeface="Wingdings" pitchFamily="2" charset="2"/>
              <a:buChar char="v"/>
              <a:defRPr/>
            </a:pPr>
            <a:r>
              <a:rPr lang="en-GB" sz="2400" dirty="0" smtClean="0">
                <a:solidFill>
                  <a:schemeClr val="tx1">
                    <a:lumMod val="75000"/>
                    <a:lumOff val="25000"/>
                  </a:schemeClr>
                </a:solidFill>
              </a:rPr>
              <a:t>There are 3 maths tests:</a:t>
            </a:r>
          </a:p>
          <a:p>
            <a:pPr marL="0" indent="0" eaLnBrk="1" fontAlgn="auto" hangingPunct="1">
              <a:buClr>
                <a:schemeClr val="tx1">
                  <a:lumMod val="75000"/>
                  <a:lumOff val="25000"/>
                </a:schemeClr>
              </a:buClr>
              <a:buFont typeface="Wingdings 2" charset="2"/>
              <a:buNone/>
              <a:defRPr/>
            </a:pPr>
            <a:r>
              <a:rPr lang="en-GB" sz="2400" dirty="0">
                <a:solidFill>
                  <a:schemeClr val="tx1">
                    <a:lumMod val="75000"/>
                    <a:lumOff val="25000"/>
                  </a:schemeClr>
                </a:solidFill>
              </a:rPr>
              <a:t>	</a:t>
            </a:r>
            <a:r>
              <a:rPr lang="en-GB" sz="2400" dirty="0" smtClean="0">
                <a:solidFill>
                  <a:schemeClr val="tx1">
                    <a:lumMod val="75000"/>
                    <a:lumOff val="25000"/>
                  </a:schemeClr>
                </a:solidFill>
              </a:rPr>
              <a:t>- Paper 1– Arithmetic: 30 minutes</a:t>
            </a:r>
          </a:p>
          <a:p>
            <a:pPr marL="0" indent="0" eaLnBrk="1" fontAlgn="auto" hangingPunct="1">
              <a:buClr>
                <a:schemeClr val="tx1">
                  <a:lumMod val="75000"/>
                  <a:lumOff val="25000"/>
                </a:schemeClr>
              </a:buClr>
              <a:buFont typeface="Wingdings 2" charset="2"/>
              <a:buNone/>
              <a:defRPr/>
            </a:pPr>
            <a:r>
              <a:rPr lang="en-GB" sz="2400" dirty="0">
                <a:solidFill>
                  <a:schemeClr val="tx1">
                    <a:lumMod val="75000"/>
                    <a:lumOff val="25000"/>
                  </a:schemeClr>
                </a:solidFill>
              </a:rPr>
              <a:t>	</a:t>
            </a:r>
            <a:r>
              <a:rPr lang="en-GB" sz="2400" dirty="0" smtClean="0">
                <a:solidFill>
                  <a:schemeClr val="tx1">
                    <a:lumMod val="75000"/>
                    <a:lumOff val="25000"/>
                  </a:schemeClr>
                </a:solidFill>
              </a:rPr>
              <a:t>- Paper 2 – Reasoning: 40 minutes </a:t>
            </a:r>
          </a:p>
          <a:p>
            <a:pPr marL="0" indent="0" eaLnBrk="1" fontAlgn="auto" hangingPunct="1">
              <a:buClr>
                <a:schemeClr val="tx1">
                  <a:lumMod val="75000"/>
                  <a:lumOff val="25000"/>
                </a:schemeClr>
              </a:buClr>
              <a:buFont typeface="Wingdings 2" charset="2"/>
              <a:buNone/>
              <a:defRPr/>
            </a:pPr>
            <a:r>
              <a:rPr lang="en-GB" sz="2400" dirty="0">
                <a:solidFill>
                  <a:schemeClr val="tx1">
                    <a:lumMod val="75000"/>
                    <a:lumOff val="25000"/>
                  </a:schemeClr>
                </a:solidFill>
              </a:rPr>
              <a:t>	</a:t>
            </a:r>
            <a:r>
              <a:rPr lang="en-GB" sz="2400" dirty="0" smtClean="0">
                <a:solidFill>
                  <a:schemeClr val="tx1">
                    <a:lumMod val="75000"/>
                    <a:lumOff val="25000"/>
                  </a:schemeClr>
                </a:solidFill>
              </a:rPr>
              <a:t>- Paper 3 – </a:t>
            </a:r>
            <a:r>
              <a:rPr lang="en-GB" sz="2400" dirty="0">
                <a:solidFill>
                  <a:schemeClr val="tx1">
                    <a:lumMod val="75000"/>
                    <a:lumOff val="25000"/>
                  </a:schemeClr>
                </a:solidFill>
              </a:rPr>
              <a:t>Reasoning: 40 </a:t>
            </a:r>
            <a:r>
              <a:rPr lang="en-GB" sz="2400" dirty="0" smtClean="0">
                <a:solidFill>
                  <a:schemeClr val="tx1">
                    <a:lumMod val="75000"/>
                    <a:lumOff val="25000"/>
                  </a:schemeClr>
                </a:solidFill>
              </a:rPr>
              <a:t>minutes</a:t>
            </a:r>
            <a:endParaRPr lang="en-GB" sz="2400" dirty="0">
              <a:solidFill>
                <a:schemeClr val="tx1">
                  <a:lumMod val="75000"/>
                  <a:lumOff val="25000"/>
                </a:schemeClr>
              </a:solidFill>
            </a:endParaRPr>
          </a:p>
        </p:txBody>
      </p:sp>
    </p:spTree>
    <p:extLst>
      <p:ext uri="{BB962C8B-B14F-4D97-AF65-F5344CB8AC3E}">
        <p14:creationId xmlns:p14="http://schemas.microsoft.com/office/powerpoint/2010/main" val="4910051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009650" y="333375"/>
            <a:ext cx="7124700" cy="1079500"/>
          </a:xfrm>
        </p:spPr>
        <p:txBody>
          <a:bodyPr>
            <a:normAutofit fontScale="90000"/>
          </a:bodyPr>
          <a:lstStyle/>
          <a:p>
            <a:pPr eaLnBrk="1" hangingPunct="1"/>
            <a:r>
              <a:rPr lang="en-GB" altLang="en-US" sz="4000" smtClean="0">
                <a:cs typeface="Trebuchet MS" pitchFamily="34" charset="0"/>
              </a:rPr>
              <a:t>How are we supporting your children?</a:t>
            </a:r>
          </a:p>
        </p:txBody>
      </p:sp>
      <p:sp>
        <p:nvSpPr>
          <p:cNvPr id="13315" name="Content Placeholder 2"/>
          <p:cNvSpPr>
            <a:spLocks noGrp="1"/>
          </p:cNvSpPr>
          <p:nvPr>
            <p:ph idx="1"/>
          </p:nvPr>
        </p:nvSpPr>
        <p:spPr>
          <a:xfrm>
            <a:off x="900113" y="2133600"/>
            <a:ext cx="7124700" cy="4052888"/>
          </a:xfrm>
        </p:spPr>
        <p:txBody>
          <a:bodyPr/>
          <a:lstStyle/>
          <a:p>
            <a:pPr eaLnBrk="1" hangingPunct="1">
              <a:buFont typeface="Wingdings" pitchFamily="2" charset="2"/>
              <a:buChar char="v"/>
            </a:pPr>
            <a:r>
              <a:rPr lang="en-GB" altLang="en-US" sz="2000" smtClean="0"/>
              <a:t>Daily Arithmetic Maths </a:t>
            </a:r>
          </a:p>
          <a:p>
            <a:pPr eaLnBrk="1" hangingPunct="1">
              <a:buFont typeface="Wingdings" pitchFamily="2" charset="2"/>
              <a:buChar char="v"/>
            </a:pPr>
            <a:r>
              <a:rPr lang="en-GB" altLang="en-US" sz="2000" smtClean="0"/>
              <a:t>Daily Grammar sessions</a:t>
            </a:r>
          </a:p>
          <a:p>
            <a:pPr eaLnBrk="1" hangingPunct="1">
              <a:buFont typeface="Wingdings" pitchFamily="2" charset="2"/>
              <a:buChar char="v"/>
            </a:pPr>
            <a:r>
              <a:rPr lang="en-GB" altLang="en-US" sz="2000" smtClean="0"/>
              <a:t>Daily Guided Reading sessions</a:t>
            </a:r>
          </a:p>
          <a:p>
            <a:pPr eaLnBrk="1" hangingPunct="1">
              <a:buFont typeface="Wingdings" pitchFamily="2" charset="2"/>
              <a:buChar char="v"/>
            </a:pPr>
            <a:r>
              <a:rPr lang="en-GB" altLang="en-US" sz="2000" smtClean="0"/>
              <a:t>Daily Reading Comprehension </a:t>
            </a:r>
          </a:p>
          <a:p>
            <a:pPr eaLnBrk="1" hangingPunct="1">
              <a:buFont typeface="Wingdings" pitchFamily="2" charset="2"/>
              <a:buChar char="v"/>
            </a:pPr>
            <a:r>
              <a:rPr lang="en-GB" altLang="en-US" sz="2000" smtClean="0"/>
              <a:t>Regular opportunities to write across a range of genres</a:t>
            </a:r>
          </a:p>
          <a:p>
            <a:pPr eaLnBrk="1" hangingPunct="1">
              <a:buFont typeface="Wingdings" pitchFamily="2" charset="2"/>
              <a:buChar char="v"/>
            </a:pPr>
            <a:r>
              <a:rPr lang="en-GB" altLang="en-US" sz="2000" smtClean="0"/>
              <a:t>Opportunities to work through past SATs papers to familiarise children with the format of the paper and help them interpret questions.</a:t>
            </a:r>
          </a:p>
          <a:p>
            <a:pPr eaLnBrk="1" hangingPunct="1">
              <a:lnSpc>
                <a:spcPct val="90000"/>
              </a:lnSpc>
              <a:buFont typeface="Wingdings" pitchFamily="2" charset="2"/>
              <a:buChar char="v"/>
            </a:pPr>
            <a:r>
              <a:rPr lang="en-GB" altLang="en-US" sz="2000" smtClean="0"/>
              <a:t>Trying our very best to not put the children under any unnecessary pressure; all we want them to do is try their best.</a:t>
            </a:r>
          </a:p>
        </p:txBody>
      </p:sp>
    </p:spTree>
    <p:extLst>
      <p:ext uri="{BB962C8B-B14F-4D97-AF65-F5344CB8AC3E}">
        <p14:creationId xmlns:p14="http://schemas.microsoft.com/office/powerpoint/2010/main" val="16026157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042988" y="260350"/>
            <a:ext cx="7124700" cy="923925"/>
          </a:xfrm>
        </p:spPr>
        <p:txBody>
          <a:bodyPr>
            <a:normAutofit fontScale="90000"/>
          </a:bodyPr>
          <a:lstStyle/>
          <a:p>
            <a:pPr eaLnBrk="1" hangingPunct="1"/>
            <a:r>
              <a:rPr lang="en-GB" altLang="en-US" sz="4000" smtClean="0">
                <a:cs typeface="Trebuchet MS" pitchFamily="34" charset="0"/>
              </a:rPr>
              <a:t>How can you support your child?</a:t>
            </a:r>
          </a:p>
        </p:txBody>
      </p:sp>
      <p:sp>
        <p:nvSpPr>
          <p:cNvPr id="14339" name="Content Placeholder 2"/>
          <p:cNvSpPr>
            <a:spLocks noGrp="1"/>
          </p:cNvSpPr>
          <p:nvPr>
            <p:ph idx="1"/>
          </p:nvPr>
        </p:nvSpPr>
        <p:spPr>
          <a:xfrm>
            <a:off x="755650" y="1989138"/>
            <a:ext cx="7561263" cy="4413250"/>
          </a:xfrm>
        </p:spPr>
        <p:txBody>
          <a:bodyPr/>
          <a:lstStyle/>
          <a:p>
            <a:pPr eaLnBrk="1" hangingPunct="1">
              <a:lnSpc>
                <a:spcPct val="90000"/>
              </a:lnSpc>
              <a:buFont typeface="Wingdings" pitchFamily="2" charset="2"/>
              <a:buChar char="v"/>
            </a:pPr>
            <a:r>
              <a:rPr lang="en-GB" altLang="en-US" sz="2400" smtClean="0"/>
              <a:t>Maintain normal routines at home</a:t>
            </a:r>
          </a:p>
          <a:p>
            <a:pPr eaLnBrk="1" hangingPunct="1">
              <a:lnSpc>
                <a:spcPct val="90000"/>
              </a:lnSpc>
              <a:buFont typeface="Wingdings" pitchFamily="2" charset="2"/>
              <a:buChar char="v"/>
            </a:pPr>
            <a:r>
              <a:rPr lang="en-GB" altLang="en-US" sz="2400" smtClean="0"/>
              <a:t>Bedtime slightly earlier than normal during test week</a:t>
            </a:r>
          </a:p>
          <a:p>
            <a:pPr eaLnBrk="1" hangingPunct="1">
              <a:lnSpc>
                <a:spcPct val="90000"/>
              </a:lnSpc>
              <a:buFont typeface="Wingdings" pitchFamily="2" charset="2"/>
              <a:buChar char="v"/>
            </a:pPr>
            <a:r>
              <a:rPr lang="en-GB" altLang="en-US" sz="2400" smtClean="0"/>
              <a:t>Encourage your child to eat healthily, especially breakfast</a:t>
            </a:r>
          </a:p>
          <a:p>
            <a:pPr eaLnBrk="1" hangingPunct="1">
              <a:lnSpc>
                <a:spcPct val="90000"/>
              </a:lnSpc>
              <a:buFont typeface="Wingdings" pitchFamily="2" charset="2"/>
              <a:buChar char="v"/>
            </a:pPr>
            <a:r>
              <a:rPr lang="en-GB" altLang="en-US" sz="2400" smtClean="0"/>
              <a:t>Continue to support with reading, spelling and mental maths. </a:t>
            </a:r>
          </a:p>
          <a:p>
            <a:pPr eaLnBrk="1" hangingPunct="1">
              <a:lnSpc>
                <a:spcPct val="90000"/>
              </a:lnSpc>
              <a:buFont typeface="Wingdings" pitchFamily="2" charset="2"/>
              <a:buChar char="v"/>
            </a:pPr>
            <a:r>
              <a:rPr lang="en-GB" altLang="en-US" sz="2400" smtClean="0"/>
              <a:t>Try your very best to not put the children under any unnecessary pressure; all we want them to do is try their best.</a:t>
            </a:r>
          </a:p>
          <a:p>
            <a:pPr eaLnBrk="1" hangingPunct="1"/>
            <a:endParaRPr lang="en-GB" altLang="en-US" smtClean="0"/>
          </a:p>
        </p:txBody>
      </p:sp>
    </p:spTree>
    <p:extLst>
      <p:ext uri="{BB962C8B-B14F-4D97-AF65-F5344CB8AC3E}">
        <p14:creationId xmlns:p14="http://schemas.microsoft.com/office/powerpoint/2010/main" val="36251870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smtClean="0">
                <a:cs typeface="Trebuchet MS" pitchFamily="34" charset="0"/>
              </a:rPr>
              <a:t>Studying and Revision</a:t>
            </a:r>
          </a:p>
        </p:txBody>
      </p:sp>
      <p:sp>
        <p:nvSpPr>
          <p:cNvPr id="15363" name="Content Placeholder 2"/>
          <p:cNvSpPr>
            <a:spLocks noGrp="1"/>
          </p:cNvSpPr>
          <p:nvPr>
            <p:ph idx="1"/>
          </p:nvPr>
        </p:nvSpPr>
        <p:spPr/>
        <p:txBody>
          <a:bodyPr/>
          <a:lstStyle/>
          <a:p>
            <a:pPr eaLnBrk="1" hangingPunct="1">
              <a:lnSpc>
                <a:spcPct val="90000"/>
              </a:lnSpc>
              <a:buFont typeface="Wingdings" pitchFamily="2" charset="2"/>
              <a:buChar char="v"/>
            </a:pPr>
            <a:r>
              <a:rPr lang="en-GB" altLang="en-US" sz="2000" smtClean="0"/>
              <a:t>Use Revision Guides if you choose to.</a:t>
            </a:r>
          </a:p>
          <a:p>
            <a:pPr eaLnBrk="1" hangingPunct="1">
              <a:lnSpc>
                <a:spcPct val="90000"/>
              </a:lnSpc>
              <a:buFont typeface="Wingdings" pitchFamily="2" charset="2"/>
              <a:buChar char="v"/>
            </a:pPr>
            <a:r>
              <a:rPr lang="en-GB" altLang="en-US" sz="2000" smtClean="0"/>
              <a:t>BBC Bite-size.</a:t>
            </a:r>
          </a:p>
          <a:p>
            <a:pPr eaLnBrk="1" hangingPunct="1">
              <a:lnSpc>
                <a:spcPct val="90000"/>
              </a:lnSpc>
              <a:buFont typeface="Wingdings" pitchFamily="2" charset="2"/>
              <a:buChar char="v"/>
            </a:pPr>
            <a:r>
              <a:rPr lang="en-GB" altLang="en-US" sz="2000" smtClean="0"/>
              <a:t>Encourage your children to make links between their revision and what they have learnt in class</a:t>
            </a:r>
          </a:p>
          <a:p>
            <a:pPr eaLnBrk="1" hangingPunct="1">
              <a:lnSpc>
                <a:spcPct val="90000"/>
              </a:lnSpc>
              <a:buFont typeface="Wingdings" pitchFamily="2" charset="2"/>
              <a:buChar char="v"/>
            </a:pPr>
            <a:r>
              <a:rPr lang="en-GB" altLang="en-US" sz="2000" smtClean="0"/>
              <a:t>Come and talk to us if you or your child have any subject specific questions when revising</a:t>
            </a:r>
          </a:p>
        </p:txBody>
      </p:sp>
    </p:spTree>
    <p:extLst>
      <p:ext uri="{BB962C8B-B14F-4D97-AF65-F5344CB8AC3E}">
        <p14:creationId xmlns:p14="http://schemas.microsoft.com/office/powerpoint/2010/main" val="2972030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latin typeface="Trebuchet MS" panose="020B0603020202020204" pitchFamily="34" charset="0"/>
              </a:rPr>
              <a:t>What </a:t>
            </a:r>
            <a:r>
              <a:rPr lang="en-GB" dirty="0">
                <a:latin typeface="Trebuchet MS" panose="020B0603020202020204" pitchFamily="34" charset="0"/>
              </a:rPr>
              <a:t>Phonics is and why children are </a:t>
            </a:r>
            <a:r>
              <a:rPr lang="en-GB" dirty="0" smtClean="0">
                <a:latin typeface="Trebuchet MS" panose="020B0603020202020204" pitchFamily="34" charset="0"/>
              </a:rPr>
              <a:t>tested?</a:t>
            </a:r>
            <a:endParaRPr lang="en-GB" dirty="0">
              <a:latin typeface="Trebuchet MS" panose="020B0603020202020204" pitchFamily="34" charset="0"/>
            </a:endParaRPr>
          </a:p>
          <a:p>
            <a:r>
              <a:rPr lang="en-GB" dirty="0" smtClean="0">
                <a:latin typeface="Trebuchet MS" panose="020B0603020202020204" pitchFamily="34" charset="0"/>
              </a:rPr>
              <a:t>When </a:t>
            </a:r>
            <a:r>
              <a:rPr lang="en-GB" dirty="0">
                <a:latin typeface="Trebuchet MS" panose="020B0603020202020204" pitchFamily="34" charset="0"/>
              </a:rPr>
              <a:t>this will take place?</a:t>
            </a:r>
          </a:p>
          <a:p>
            <a:r>
              <a:rPr lang="en-GB" dirty="0" smtClean="0">
                <a:latin typeface="Trebuchet MS" panose="020B0603020202020204" pitchFamily="34" charset="0"/>
              </a:rPr>
              <a:t>What </a:t>
            </a:r>
            <a:r>
              <a:rPr lang="en-GB" dirty="0">
                <a:latin typeface="Trebuchet MS" panose="020B0603020202020204" pitchFamily="34" charset="0"/>
              </a:rPr>
              <a:t>format will the test take?</a:t>
            </a:r>
          </a:p>
          <a:p>
            <a:r>
              <a:rPr lang="en-GB" dirty="0" smtClean="0">
                <a:latin typeface="Trebuchet MS" panose="020B0603020202020204" pitchFamily="34" charset="0"/>
              </a:rPr>
              <a:t>How </a:t>
            </a:r>
            <a:r>
              <a:rPr lang="en-GB" dirty="0">
                <a:latin typeface="Trebuchet MS" panose="020B0603020202020204" pitchFamily="34" charset="0"/>
              </a:rPr>
              <a:t>can parents help?</a:t>
            </a:r>
          </a:p>
          <a:p>
            <a:endParaRPr lang="en-GB" dirty="0"/>
          </a:p>
        </p:txBody>
      </p:sp>
      <p:sp>
        <p:nvSpPr>
          <p:cNvPr id="3" name="Title 2"/>
          <p:cNvSpPr>
            <a:spLocks noGrp="1"/>
          </p:cNvSpPr>
          <p:nvPr>
            <p:ph type="title"/>
          </p:nvPr>
        </p:nvSpPr>
        <p:spPr/>
        <p:txBody>
          <a:bodyPr/>
          <a:lstStyle/>
          <a:p>
            <a:r>
              <a:rPr lang="en-GB" dirty="0" smtClean="0">
                <a:solidFill>
                  <a:schemeClr val="tx1"/>
                </a:solidFill>
              </a:rPr>
              <a:t>Session Aims:</a:t>
            </a:r>
            <a:endParaRPr lang="en-GB" dirty="0">
              <a:solidFill>
                <a:schemeClr val="tx1"/>
              </a:solidFill>
            </a:endParaRPr>
          </a:p>
        </p:txBody>
      </p:sp>
    </p:spTree>
    <p:extLst>
      <p:ext uri="{BB962C8B-B14F-4D97-AF65-F5344CB8AC3E}">
        <p14:creationId xmlns:p14="http://schemas.microsoft.com/office/powerpoint/2010/main" val="42926325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ctr" eaLnBrk="1" hangingPunct="1"/>
            <a:r>
              <a:rPr lang="en-GB" altLang="en-US" smtClean="0">
                <a:cs typeface="Trebuchet MS" pitchFamily="34" charset="0"/>
              </a:rPr>
              <a:t>Life after the Tests</a:t>
            </a:r>
          </a:p>
        </p:txBody>
      </p:sp>
      <p:sp>
        <p:nvSpPr>
          <p:cNvPr id="16387" name="Content Placeholder 2"/>
          <p:cNvSpPr>
            <a:spLocks noGrp="1"/>
          </p:cNvSpPr>
          <p:nvPr>
            <p:ph idx="1"/>
          </p:nvPr>
        </p:nvSpPr>
        <p:spPr/>
        <p:txBody>
          <a:bodyPr/>
          <a:lstStyle/>
          <a:p>
            <a:pPr eaLnBrk="1" hangingPunct="1">
              <a:buFont typeface="Wingdings" pitchFamily="2" charset="2"/>
              <a:buChar char="v"/>
            </a:pPr>
            <a:r>
              <a:rPr lang="en-GB" altLang="en-US" sz="2400" smtClean="0"/>
              <a:t>Results will be sent back to school towards the beginning of July.</a:t>
            </a:r>
          </a:p>
          <a:p>
            <a:pPr eaLnBrk="1" hangingPunct="1">
              <a:buFont typeface="Wingdings" pitchFamily="2" charset="2"/>
              <a:buChar char="v"/>
            </a:pPr>
            <a:r>
              <a:rPr lang="en-GB" altLang="en-US" sz="2400" smtClean="0"/>
              <a:t>The test results and a teacher assessment is reported to the Secondary School and to parents.</a:t>
            </a:r>
          </a:p>
          <a:p>
            <a:pPr eaLnBrk="1" hangingPunct="1">
              <a:buFont typeface="Wingdings" pitchFamily="2" charset="2"/>
              <a:buChar char="v"/>
            </a:pPr>
            <a:r>
              <a:rPr lang="en-GB" altLang="en-US" sz="2400" smtClean="0"/>
              <a:t>Tests indicate what a child can do on ONE day, the teacher assessment gives a picture of a child’s ability over time.</a:t>
            </a:r>
          </a:p>
          <a:p>
            <a:pPr eaLnBrk="1" hangingPunct="1"/>
            <a:endParaRPr lang="en-GB" altLang="en-US" smtClean="0"/>
          </a:p>
        </p:txBody>
      </p:sp>
    </p:spTree>
    <p:extLst>
      <p:ext uri="{BB962C8B-B14F-4D97-AF65-F5344CB8AC3E}">
        <p14:creationId xmlns:p14="http://schemas.microsoft.com/office/powerpoint/2010/main" val="18452969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42988" y="1557338"/>
            <a:ext cx="7124700" cy="923925"/>
          </a:xfrm>
        </p:spPr>
        <p:txBody>
          <a:bodyPr>
            <a:normAutofit fontScale="90000"/>
          </a:bodyPr>
          <a:lstStyle/>
          <a:p>
            <a:pPr algn="ctr" eaLnBrk="1" hangingPunct="1"/>
            <a:r>
              <a:rPr lang="en-US" altLang="en-US" sz="4400" smtClean="0">
                <a:cs typeface="Trebuchet MS" pitchFamily="34" charset="0"/>
              </a:rPr>
              <a:t>Thank You for supporting your child by attending tonight</a:t>
            </a:r>
          </a:p>
        </p:txBody>
      </p:sp>
      <p:sp>
        <p:nvSpPr>
          <p:cNvPr id="17411" name="Content Placeholder 2"/>
          <p:cNvSpPr>
            <a:spLocks noGrp="1"/>
          </p:cNvSpPr>
          <p:nvPr>
            <p:ph idx="1"/>
          </p:nvPr>
        </p:nvSpPr>
        <p:spPr>
          <a:xfrm>
            <a:off x="467544" y="2924944"/>
            <a:ext cx="8229600" cy="4525963"/>
          </a:xfrm>
        </p:spPr>
        <p:txBody>
          <a:bodyPr/>
          <a:lstStyle/>
          <a:p>
            <a:pPr marL="0" indent="0" algn="ctr" eaLnBrk="1" hangingPunct="1">
              <a:buFont typeface="Wingdings 2" pitchFamily="18" charset="2"/>
              <a:buNone/>
            </a:pPr>
            <a:endParaRPr lang="en-US" altLang="en-US" sz="4400" dirty="0" smtClean="0"/>
          </a:p>
          <a:p>
            <a:pPr marL="0" indent="0" algn="ctr" eaLnBrk="1" hangingPunct="1">
              <a:buFont typeface="Wingdings 2" pitchFamily="18" charset="2"/>
              <a:buNone/>
            </a:pPr>
            <a:r>
              <a:rPr lang="en-US" altLang="en-US" sz="4400" dirty="0" smtClean="0"/>
              <a:t>Any Questions?</a:t>
            </a:r>
          </a:p>
        </p:txBody>
      </p:sp>
    </p:spTree>
    <p:extLst>
      <p:ext uri="{BB962C8B-B14F-4D97-AF65-F5344CB8AC3E}">
        <p14:creationId xmlns:p14="http://schemas.microsoft.com/office/powerpoint/2010/main" val="2053071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fontAlgn="ctr">
              <a:buNone/>
            </a:pPr>
            <a:r>
              <a:rPr lang="en-GB" b="1" u="sng" dirty="0">
                <a:latin typeface="Trebuchet MS" panose="020B0603020202020204" pitchFamily="34" charset="0"/>
              </a:rPr>
              <a:t>What is Phonics?</a:t>
            </a:r>
            <a:endParaRPr lang="en-GB" u="sng" dirty="0">
              <a:latin typeface="Trebuchet MS" panose="020B0603020202020204" pitchFamily="34" charset="0"/>
            </a:endParaRPr>
          </a:p>
          <a:p>
            <a:pPr marL="109728" indent="0" fontAlgn="ctr">
              <a:buNone/>
            </a:pPr>
            <a:r>
              <a:rPr lang="en-GB" dirty="0">
                <a:latin typeface="Trebuchet MS" panose="020B0603020202020204" pitchFamily="34" charset="0"/>
              </a:rPr>
              <a:t>Children begin to learn phonics (sounds) in Early Years both Nursery and Reception.  Once children begin learning sounds, these sounds are used to read and spell words.  Children can then see the purpose of learning sounds</a:t>
            </a:r>
            <a:r>
              <a:rPr lang="en-GB" dirty="0" smtClean="0">
                <a:latin typeface="Trebuchet MS" panose="020B0603020202020204" pitchFamily="34" charset="0"/>
              </a:rPr>
              <a:t>.</a:t>
            </a:r>
          </a:p>
          <a:p>
            <a:pPr marL="109728" indent="0" fontAlgn="ctr">
              <a:buNone/>
            </a:pPr>
            <a:r>
              <a:rPr lang="en-GB" b="1" u="sng" dirty="0" smtClean="0">
                <a:latin typeface="Trebuchet MS" panose="020B0603020202020204" pitchFamily="34" charset="0"/>
              </a:rPr>
              <a:t>Why children are </a:t>
            </a:r>
            <a:r>
              <a:rPr lang="en-GB" b="1" u="sng" dirty="0" smtClean="0">
                <a:latin typeface="Trebuchet MS" panose="020B0603020202020204" pitchFamily="34" charset="0"/>
              </a:rPr>
              <a:t>tested?</a:t>
            </a:r>
            <a:endParaRPr lang="en-GB" b="1" u="sng" dirty="0" smtClean="0">
              <a:latin typeface="Trebuchet MS" panose="020B0603020202020204" pitchFamily="34" charset="0"/>
            </a:endParaRPr>
          </a:p>
          <a:p>
            <a:pPr marL="109728" indent="0" fontAlgn="ctr">
              <a:buNone/>
            </a:pPr>
            <a:r>
              <a:rPr lang="en-GB" dirty="0">
                <a:latin typeface="Trebuchet MS" panose="020B0603020202020204" pitchFamily="34" charset="0"/>
              </a:rPr>
              <a:t>The phonics screening check is designed to confirm whether pupils have learnt phonic decoding to an appropriate standard. It will identify pupils who need extra help to improve their decoding </a:t>
            </a:r>
            <a:r>
              <a:rPr lang="en-GB" dirty="0" smtClean="0">
                <a:latin typeface="Trebuchet MS" panose="020B0603020202020204" pitchFamily="34" charset="0"/>
              </a:rPr>
              <a:t>skills</a:t>
            </a:r>
            <a:r>
              <a:rPr lang="en-GB" dirty="0">
                <a:latin typeface="Trebuchet MS" panose="020B0603020202020204" pitchFamily="34" charset="0"/>
              </a:rPr>
              <a:t> </a:t>
            </a:r>
            <a:r>
              <a:rPr lang="en-GB" dirty="0" smtClean="0">
                <a:latin typeface="Trebuchet MS" panose="020B0603020202020204" pitchFamily="34" charset="0"/>
              </a:rPr>
              <a:t>so we can put this in place to further support their learning.</a:t>
            </a:r>
            <a:endParaRPr lang="en-GB" dirty="0">
              <a:latin typeface="Trebuchet MS" panose="020B0603020202020204" pitchFamily="34" charset="0"/>
            </a:endParaRPr>
          </a:p>
          <a:p>
            <a:endParaRPr lang="en-GB" dirty="0"/>
          </a:p>
        </p:txBody>
      </p:sp>
      <p:sp>
        <p:nvSpPr>
          <p:cNvPr id="3" name="Title 2"/>
          <p:cNvSpPr>
            <a:spLocks noGrp="1"/>
          </p:cNvSpPr>
          <p:nvPr>
            <p:ph type="title"/>
          </p:nvPr>
        </p:nvSpPr>
        <p:spPr/>
        <p:txBody>
          <a:bodyPr>
            <a:normAutofit fontScale="90000"/>
          </a:bodyPr>
          <a:lstStyle/>
          <a:p>
            <a:pPr algn="ctr"/>
            <a:r>
              <a:rPr lang="en-GB" dirty="0" smtClean="0">
                <a:latin typeface="Trebuchet MS" panose="020B0603020202020204" pitchFamily="34" charset="0"/>
              </a:rPr>
              <a:t/>
            </a:r>
            <a:br>
              <a:rPr lang="en-GB" dirty="0" smtClean="0">
                <a:latin typeface="Trebuchet MS" panose="020B0603020202020204" pitchFamily="34" charset="0"/>
              </a:rPr>
            </a:br>
            <a:r>
              <a:rPr lang="en-GB" dirty="0" smtClean="0">
                <a:solidFill>
                  <a:schemeClr val="tx1"/>
                </a:solidFill>
                <a:latin typeface="Trebuchet MS" panose="020B0603020202020204" pitchFamily="34" charset="0"/>
              </a:rPr>
              <a:t>What </a:t>
            </a:r>
            <a:r>
              <a:rPr lang="en-GB" dirty="0">
                <a:solidFill>
                  <a:schemeClr val="tx1"/>
                </a:solidFill>
                <a:latin typeface="Trebuchet MS" panose="020B0603020202020204" pitchFamily="34" charset="0"/>
              </a:rPr>
              <a:t>Phonics is and why children are tested</a:t>
            </a:r>
            <a:r>
              <a:rPr lang="en-GB" dirty="0">
                <a:latin typeface="Trebuchet MS" panose="020B0603020202020204" pitchFamily="34" charset="0"/>
              </a:rPr>
              <a:t/>
            </a:r>
            <a:br>
              <a:rPr lang="en-GB" dirty="0">
                <a:latin typeface="Trebuchet MS" panose="020B0603020202020204" pitchFamily="34" charset="0"/>
              </a:rPr>
            </a:br>
            <a:endParaRPr lang="en-GB" dirty="0">
              <a:latin typeface="Trebuchet MS" panose="020B0603020202020204" pitchFamily="34" charset="0"/>
            </a:endParaRPr>
          </a:p>
        </p:txBody>
      </p:sp>
    </p:spTree>
    <p:extLst>
      <p:ext uri="{BB962C8B-B14F-4D97-AF65-F5344CB8AC3E}">
        <p14:creationId xmlns:p14="http://schemas.microsoft.com/office/powerpoint/2010/main" val="394979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525963"/>
          </a:xfrm>
        </p:spPr>
        <p:txBody>
          <a:bodyPr/>
          <a:lstStyle/>
          <a:p>
            <a:pPr marL="109728" indent="0">
              <a:buNone/>
            </a:pPr>
            <a:r>
              <a:rPr lang="en-GB" dirty="0">
                <a:latin typeface="Trebuchet MS" panose="020B0603020202020204" pitchFamily="34" charset="0"/>
              </a:rPr>
              <a:t>The phonics screening check must be taken during the week commencing 15 June. A pupil may only take the check the following week if they were absent during check week. </a:t>
            </a:r>
          </a:p>
        </p:txBody>
      </p:sp>
      <p:sp>
        <p:nvSpPr>
          <p:cNvPr id="3" name="Title 2"/>
          <p:cNvSpPr>
            <a:spLocks noGrp="1"/>
          </p:cNvSpPr>
          <p:nvPr>
            <p:ph type="title"/>
          </p:nvPr>
        </p:nvSpPr>
        <p:spPr/>
        <p:txBody>
          <a:bodyPr>
            <a:normAutofit/>
          </a:bodyPr>
          <a:lstStyle/>
          <a:p>
            <a:pPr algn="ctr"/>
            <a:r>
              <a:rPr lang="en-GB" dirty="0" smtClean="0"/>
              <a:t>When will this take </a:t>
            </a:r>
            <a:r>
              <a:rPr lang="en-GB" dirty="0" smtClean="0"/>
              <a:t>place?</a:t>
            </a:r>
            <a:endParaRPr lang="en-GB" dirty="0"/>
          </a:p>
        </p:txBody>
      </p:sp>
    </p:spTree>
    <p:extLst>
      <p:ext uri="{BB962C8B-B14F-4D97-AF65-F5344CB8AC3E}">
        <p14:creationId xmlns:p14="http://schemas.microsoft.com/office/powerpoint/2010/main" val="2987493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728" indent="0" fontAlgn="ctr">
              <a:buNone/>
            </a:pPr>
            <a:r>
              <a:rPr lang="en-GB" dirty="0" smtClean="0">
                <a:latin typeface="Trebuchet MS" panose="020B0603020202020204" pitchFamily="34" charset="0"/>
              </a:rPr>
              <a:t>The </a:t>
            </a:r>
            <a:r>
              <a:rPr lang="en-GB" dirty="0">
                <a:latin typeface="Trebuchet MS" panose="020B0603020202020204" pitchFamily="34" charset="0"/>
              </a:rPr>
              <a:t>test contains 40 words. Each child will sit one to one and read each word aloud to a teacher. The test will take approximately 10 minutes per child, although all children are different and will complete the check at their own pace. The list of words the children read is a combination of 20 real words and 20 pseudo words (nonsense words).</a:t>
            </a:r>
          </a:p>
          <a:p>
            <a:pPr marL="109728" indent="0">
              <a:buNone/>
            </a:pPr>
            <a:endParaRPr lang="en-GB" dirty="0" smtClean="0">
              <a:latin typeface="Trebuchet MS" panose="020B0603020202020204" pitchFamily="34" charset="0"/>
            </a:endParaRPr>
          </a:p>
          <a:p>
            <a:pPr marL="109728" indent="0">
              <a:buNone/>
            </a:pPr>
            <a:r>
              <a:rPr lang="en-GB" dirty="0" smtClean="0">
                <a:latin typeface="Trebuchet MS" panose="020B0603020202020204" pitchFamily="34" charset="0"/>
              </a:rPr>
              <a:t>The </a:t>
            </a:r>
            <a:r>
              <a:rPr lang="en-GB" dirty="0">
                <a:latin typeface="Trebuchet MS" panose="020B0603020202020204" pitchFamily="34" charset="0"/>
              </a:rPr>
              <a:t>pseudo </a:t>
            </a:r>
            <a:r>
              <a:rPr lang="en-GB" dirty="0" smtClean="0">
                <a:latin typeface="Trebuchet MS" panose="020B0603020202020204" pitchFamily="34" charset="0"/>
              </a:rPr>
              <a:t>words (nonsense words) </a:t>
            </a:r>
            <a:r>
              <a:rPr lang="en-GB" dirty="0">
                <a:latin typeface="Trebuchet MS" panose="020B0603020202020204" pitchFamily="34" charset="0"/>
              </a:rPr>
              <a:t>will be shown to your child with a picture of an alien. This provides the children with a context for the pseudo word which is independent from any existing vocabulary they may have. Pseudo words are included because they will be new to all pupils; they do not favour children with a good </a:t>
            </a:r>
          </a:p>
        </p:txBody>
      </p:sp>
      <p:sp>
        <p:nvSpPr>
          <p:cNvPr id="3" name="Title 2"/>
          <p:cNvSpPr>
            <a:spLocks noGrp="1"/>
          </p:cNvSpPr>
          <p:nvPr>
            <p:ph type="title"/>
          </p:nvPr>
        </p:nvSpPr>
        <p:spPr/>
        <p:txBody>
          <a:bodyPr>
            <a:normAutofit fontScale="90000"/>
          </a:bodyPr>
          <a:lstStyle/>
          <a:p>
            <a:pPr algn="ctr"/>
            <a:r>
              <a:rPr lang="en-GB" dirty="0">
                <a:latin typeface="Trebuchet MS" panose="020B0603020202020204" pitchFamily="34" charset="0"/>
              </a:rPr>
              <a:t>What format will the test take?</a:t>
            </a:r>
            <a:br>
              <a:rPr lang="en-GB" dirty="0">
                <a:latin typeface="Trebuchet MS" panose="020B0603020202020204" pitchFamily="34" charset="0"/>
              </a:rPr>
            </a:br>
            <a:endParaRPr lang="en-GB" dirty="0"/>
          </a:p>
        </p:txBody>
      </p:sp>
    </p:spTree>
    <p:extLst>
      <p:ext uri="{BB962C8B-B14F-4D97-AF65-F5344CB8AC3E}">
        <p14:creationId xmlns:p14="http://schemas.microsoft.com/office/powerpoint/2010/main" val="196304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fontAlgn="ctr"/>
            <a:r>
              <a:rPr lang="en-GB" dirty="0">
                <a:latin typeface="Trebuchet MS" panose="020B0603020202020204" pitchFamily="34" charset="0"/>
              </a:rPr>
              <a:t>Play lots of sound and listening games with your child.</a:t>
            </a:r>
          </a:p>
          <a:p>
            <a:pPr lvl="0" fontAlgn="ctr"/>
            <a:r>
              <a:rPr lang="en-GB" dirty="0">
                <a:latin typeface="Trebuchet MS" panose="020B0603020202020204" pitchFamily="34" charset="0"/>
              </a:rPr>
              <a:t>Read as much as possible to and with your child.</a:t>
            </a:r>
          </a:p>
          <a:p>
            <a:pPr lvl="0" fontAlgn="ctr"/>
            <a:r>
              <a:rPr lang="en-GB" dirty="0">
                <a:latin typeface="Trebuchet MS" panose="020B0603020202020204" pitchFamily="34" charset="0"/>
              </a:rPr>
              <a:t>Encourage and praise – get them to have a ‘good guess’.</a:t>
            </a:r>
          </a:p>
          <a:p>
            <a:pPr lvl="0" fontAlgn="ctr"/>
            <a:r>
              <a:rPr lang="en-GB" dirty="0">
                <a:latin typeface="Trebuchet MS" panose="020B0603020202020204" pitchFamily="34" charset="0"/>
              </a:rPr>
              <a:t>If your child is struggling to decode a word, help them by encouraging them to say each sound in the word from left to right.</a:t>
            </a:r>
          </a:p>
          <a:p>
            <a:pPr lvl="0" fontAlgn="ctr"/>
            <a:r>
              <a:rPr lang="en-GB" dirty="0">
                <a:latin typeface="Trebuchet MS" panose="020B0603020202020204" pitchFamily="34" charset="0"/>
              </a:rPr>
              <a:t>Blend the sounds by pointing to each letter, e.g. /c/ in cat, or the letter group, e.g. /ng in sing. Next move your finger under the whole word as you say it.</a:t>
            </a:r>
          </a:p>
          <a:p>
            <a:pPr lvl="0"/>
            <a:r>
              <a:rPr lang="en-GB" dirty="0">
                <a:latin typeface="Trebuchet MS" panose="020B0603020202020204" pitchFamily="34" charset="0"/>
              </a:rPr>
              <a:t>Discuss the meaning of words if your child does not know what they have read.</a:t>
            </a:r>
          </a:p>
          <a:p>
            <a:pPr marL="109728" indent="0">
              <a:buNone/>
            </a:pPr>
            <a:endParaRPr lang="en-GB" dirty="0"/>
          </a:p>
        </p:txBody>
      </p:sp>
      <p:sp>
        <p:nvSpPr>
          <p:cNvPr id="3" name="Title 2"/>
          <p:cNvSpPr>
            <a:spLocks noGrp="1"/>
          </p:cNvSpPr>
          <p:nvPr>
            <p:ph type="title"/>
          </p:nvPr>
        </p:nvSpPr>
        <p:spPr/>
        <p:txBody>
          <a:bodyPr>
            <a:normAutofit fontScale="90000"/>
          </a:bodyPr>
          <a:lstStyle/>
          <a:p>
            <a:pPr algn="ctr"/>
            <a:r>
              <a:rPr lang="en-GB" dirty="0">
                <a:latin typeface="Trebuchet MS" panose="020B0603020202020204" pitchFamily="34" charset="0"/>
              </a:rPr>
              <a:t>How can parents help?</a:t>
            </a:r>
            <a:br>
              <a:rPr lang="en-GB" dirty="0">
                <a:latin typeface="Trebuchet MS" panose="020B0603020202020204" pitchFamily="34" charset="0"/>
              </a:rPr>
            </a:br>
            <a:endParaRPr lang="en-GB" dirty="0"/>
          </a:p>
        </p:txBody>
      </p:sp>
    </p:spTree>
    <p:extLst>
      <p:ext uri="{BB962C8B-B14F-4D97-AF65-F5344CB8AC3E}">
        <p14:creationId xmlns:p14="http://schemas.microsoft.com/office/powerpoint/2010/main" val="1663848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GB" dirty="0" smtClean="0">
                <a:solidFill>
                  <a:schemeClr val="tx1"/>
                </a:solidFill>
              </a:rPr>
              <a:t>Key stage 1 </a:t>
            </a:r>
            <a:endParaRPr lang="en-GB" dirty="0">
              <a:solidFill>
                <a:schemeClr val="tx1"/>
              </a:solidFill>
            </a:endParaRPr>
          </a:p>
        </p:txBody>
      </p:sp>
    </p:spTree>
    <p:extLst>
      <p:ext uri="{BB962C8B-B14F-4D97-AF65-F5344CB8AC3E}">
        <p14:creationId xmlns:p14="http://schemas.microsoft.com/office/powerpoint/2010/main" val="559070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What your child </a:t>
            </a:r>
            <a:r>
              <a:rPr lang="en-GB" dirty="0"/>
              <a:t>will be tested </a:t>
            </a:r>
            <a:r>
              <a:rPr lang="en-GB" dirty="0" smtClean="0"/>
              <a:t>on?</a:t>
            </a:r>
            <a:endParaRPr lang="en-GB" dirty="0"/>
          </a:p>
          <a:p>
            <a:r>
              <a:rPr lang="en-GB" dirty="0" smtClean="0"/>
              <a:t>How </a:t>
            </a:r>
            <a:r>
              <a:rPr lang="en-GB" dirty="0"/>
              <a:t>long each paper </a:t>
            </a:r>
            <a:r>
              <a:rPr lang="en-GB" dirty="0" smtClean="0"/>
              <a:t>is?</a:t>
            </a:r>
            <a:endParaRPr lang="en-GB" dirty="0"/>
          </a:p>
          <a:p>
            <a:r>
              <a:rPr lang="en-GB" dirty="0" smtClean="0"/>
              <a:t>What we have done in class this year?</a:t>
            </a:r>
            <a:endParaRPr lang="en-GB" dirty="0"/>
          </a:p>
          <a:p>
            <a:r>
              <a:rPr lang="en-GB" dirty="0" smtClean="0"/>
              <a:t>Helping child with reading during the test?</a:t>
            </a:r>
            <a:endParaRPr lang="en-GB" dirty="0"/>
          </a:p>
          <a:p>
            <a:r>
              <a:rPr lang="en-GB" dirty="0" smtClean="0"/>
              <a:t>Timetable </a:t>
            </a:r>
            <a:r>
              <a:rPr lang="en-GB" dirty="0"/>
              <a:t>for the test </a:t>
            </a:r>
            <a:r>
              <a:rPr lang="en-GB" dirty="0" smtClean="0"/>
              <a:t>week?</a:t>
            </a:r>
            <a:endParaRPr lang="en-GB" dirty="0"/>
          </a:p>
          <a:p>
            <a:r>
              <a:rPr lang="en-GB" dirty="0" smtClean="0"/>
              <a:t>What you can do to help your child?</a:t>
            </a:r>
            <a:endParaRPr lang="en-GB" dirty="0"/>
          </a:p>
        </p:txBody>
      </p:sp>
      <p:sp>
        <p:nvSpPr>
          <p:cNvPr id="3" name="Title 2"/>
          <p:cNvSpPr>
            <a:spLocks noGrp="1"/>
          </p:cNvSpPr>
          <p:nvPr>
            <p:ph type="title"/>
          </p:nvPr>
        </p:nvSpPr>
        <p:spPr/>
        <p:txBody>
          <a:bodyPr/>
          <a:lstStyle/>
          <a:p>
            <a:r>
              <a:rPr lang="en-GB" dirty="0" smtClean="0">
                <a:solidFill>
                  <a:schemeClr val="tx1"/>
                </a:solidFill>
              </a:rPr>
              <a:t>Session Aims:</a:t>
            </a:r>
            <a:endParaRPr lang="en-GB" dirty="0">
              <a:solidFill>
                <a:schemeClr val="tx1"/>
              </a:solidFill>
            </a:endParaRPr>
          </a:p>
        </p:txBody>
      </p:sp>
    </p:spTree>
    <p:extLst>
      <p:ext uri="{BB962C8B-B14F-4D97-AF65-F5344CB8AC3E}">
        <p14:creationId xmlns:p14="http://schemas.microsoft.com/office/powerpoint/2010/main" val="22283754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TotalTime>
  <Words>1335</Words>
  <Application>Microsoft Office PowerPoint</Application>
  <PresentationFormat>On-screen Show (4:3)</PresentationFormat>
  <Paragraphs>170</Paragraphs>
  <Slides>31</Slides>
  <Notes>15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Concourse</vt:lpstr>
      <vt:lpstr>Assessment</vt:lpstr>
      <vt:lpstr>Year 1 Phonics Screening Check</vt:lpstr>
      <vt:lpstr>Session Aims:</vt:lpstr>
      <vt:lpstr> What Phonics is and why children are tested </vt:lpstr>
      <vt:lpstr>When will this take place?</vt:lpstr>
      <vt:lpstr>What format will the test take? </vt:lpstr>
      <vt:lpstr>How can parents help? </vt:lpstr>
      <vt:lpstr>Key stage 1 </vt:lpstr>
      <vt:lpstr>Session Aims:</vt:lpstr>
      <vt:lpstr>Reading</vt:lpstr>
      <vt:lpstr>Writing</vt:lpstr>
      <vt:lpstr>Spelling, Grammar and Punctuation</vt:lpstr>
      <vt:lpstr>Mathematics</vt:lpstr>
      <vt:lpstr>Timetable</vt:lpstr>
      <vt:lpstr>Teaching so far…</vt:lpstr>
      <vt:lpstr>Your Role</vt:lpstr>
      <vt:lpstr>   Welcome to the  Key Stage 2  SATs Presentation  Feel free to cast your eye over the latest sample SATs material at the back of the room to get an idea of the level of challenge!     </vt:lpstr>
      <vt:lpstr>The Big Picture</vt:lpstr>
      <vt:lpstr>Scaled Scores</vt:lpstr>
      <vt:lpstr>Timetable for SATs  9th – 12th May 2016 </vt:lpstr>
      <vt:lpstr> The Reading Test</vt:lpstr>
      <vt:lpstr>The GPS Test</vt:lpstr>
      <vt:lpstr>While he stood in a muddy field,  the spotty cow mooed loudly.</vt:lpstr>
      <vt:lpstr>Grammar</vt:lpstr>
      <vt:lpstr>Writing</vt:lpstr>
      <vt:lpstr>The Maths Tests</vt:lpstr>
      <vt:lpstr>How are we supporting your children?</vt:lpstr>
      <vt:lpstr>How can you support your child?</vt:lpstr>
      <vt:lpstr>Studying and Revision</vt:lpstr>
      <vt:lpstr>Life after the Tests</vt:lpstr>
      <vt:lpstr>Thank You for supporting your child by attending tonight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dc:title>
  <dc:creator>Samaira Nasim</dc:creator>
  <cp:lastModifiedBy>Samaira Nasim</cp:lastModifiedBy>
  <cp:revision>3</cp:revision>
  <dcterms:created xsi:type="dcterms:W3CDTF">2016-04-08T07:37:58Z</dcterms:created>
  <dcterms:modified xsi:type="dcterms:W3CDTF">2016-04-28T07:57:06Z</dcterms:modified>
</cp:coreProperties>
</file>